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ums.sharpcap.co.uk/viewtopic.php?f=28&amp;t=2241"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ums.sharpcap.co.uk/viewtopic.php?t=2241#p11522" TargetMode="Externa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I’d like to talk a bit about calibration on the QHY174-GPS cameras -- what it is, how to do it, why we should do it, and what we know (or at least I know) about it.  A few words before we start: this presentation generally references the almost-latest version of SharpCap, 3.2.6383 of July 3 -- apparently a newer version came out Wednesday -- but occasionally I do refer to other versions.  </a:t>
            </a:r>
            <a:r>
              <a:rPr i="1" lang="en"/>
              <a:t>All</a:t>
            </a:r>
            <a:r>
              <a:rPr lang="en"/>
              <a:t> </a:t>
            </a:r>
            <a:r>
              <a:rPr lang="en"/>
              <a:t>versions</a:t>
            </a:r>
            <a:r>
              <a:rPr lang="en"/>
              <a:t> I reference are 32-bit.</a:t>
            </a:r>
            <a:r>
              <a:rPr lang="en"/>
              <a:t>  Also, much of this talk is educated guesses, others may know more, I may talk about problems that you haven’t seen, your mileage may vary, etc., so let me know at the end how your experiences differ.  Lastly, I will be taking a deep dive and covering a lot of problems here, but if I leave you in the weeds, just know that I do have three slides near the end that are a cheat-sheet of best practices.  They won’t fix everything I talk about unfortunately, but they do at least deal with as many of the problems that I am both aware of </a:t>
            </a:r>
            <a:r>
              <a:rPr i="1" lang="en"/>
              <a:t>and</a:t>
            </a:r>
            <a:r>
              <a:rPr lang="en"/>
              <a:t> know how to address at this point.  I will also of course make the presentation slides available.  With that said, let’s begin.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c657b29c6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c657b29c6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adjust this LED, SharpCap gives us three controls: </a:t>
            </a:r>
            <a:r>
              <a:rPr b="1" lang="en"/>
              <a:t>GPS Calibration LED</a:t>
            </a:r>
            <a:r>
              <a:rPr lang="en"/>
              <a:t>, which enables or disables the LED blink; </a:t>
            </a:r>
            <a:r>
              <a:rPr b="1" lang="en"/>
              <a:t>Calibration Start Pos Adjust</a:t>
            </a:r>
            <a:r>
              <a:rPr lang="en"/>
              <a:t>, which adjusts when the blink occurs for the start of exposure, and </a:t>
            </a:r>
            <a:r>
              <a:rPr b="1" lang="en"/>
              <a:t>Calibration End Pos Adjust</a:t>
            </a:r>
            <a:r>
              <a:rPr lang="en"/>
              <a:t> which adjusts when it blinks for end of exposure.  The values for Start and End Pos are the values for that 75MHz clock counter, i.e. offsets from vertical sync for when to blink the LED.  The blink is very short -- less than half a microsecond -- and always this length.  And there is only one blink per frame -- all we are doing by setting Start and End Pos is adjusting </a:t>
            </a:r>
            <a:r>
              <a:rPr i="1" lang="en"/>
              <a:t>when</a:t>
            </a:r>
            <a:r>
              <a:rPr lang="en"/>
              <a:t> the blink occurs during the frame, and whether the blink is used to mark start or end of exposure.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c657b29c6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c657b29c6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enable the LED with the GPS Calibration LED control, and then adjust these counters one at a time, starting with Start Pos.  First we set it real low -- possibly all the way to 0 per the docs, but maybe not for reasons I’ll go into later.  For SharpCap 3.2.6226 and later, Start (and End) Pos will already be pre-set to a “best guess”, but again we may still need to turn it down first.  That’s because the goal for Start Pos is to find the start of the exposure -- the rise in the green line here -- and for consistency the docs have us start from below, when the LED is off (or more properly, invisible).  We see nothing in the exposure here: that is because while the LED </a:t>
            </a:r>
            <a:r>
              <a:rPr i="1" lang="en"/>
              <a:t>is</a:t>
            </a:r>
            <a:r>
              <a:rPr lang="en"/>
              <a:t> blinking, it is blinking at a time is </a:t>
            </a:r>
            <a:r>
              <a:rPr i="1" lang="en"/>
              <a:t>before</a:t>
            </a:r>
            <a:r>
              <a:rPr lang="en"/>
              <a:t> the exposure.  In this case, 30K is our start point, and happens to fall within that pre-exposure range -- so we don’t see the LED yet.  If we were to uncover the camera chip and look right now however, we </a:t>
            </a:r>
            <a:r>
              <a:rPr i="1" lang="en"/>
              <a:t>would</a:t>
            </a:r>
            <a:r>
              <a:rPr lang="en"/>
              <a:t> see the tiny LED blinking (because our eyes are continuously exposing, unlike the CMOS chip).</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c657b29c6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c657b29c6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start increasing Start Pos, which moves the LED blink time later in the frame timing sequence.  Eventually we reach a point where the LED is on (visible).  This means we’ve moved the LED pulse to </a:t>
            </a:r>
            <a:r>
              <a:rPr i="1" lang="en"/>
              <a:t>inside</a:t>
            </a:r>
            <a:r>
              <a:rPr lang="en"/>
              <a:t> the optical exposure range; in this case, 70K happens to fall within that range.  Since moving the counter </a:t>
            </a:r>
            <a:r>
              <a:rPr b="1" i="1" lang="en"/>
              <a:t>up</a:t>
            </a:r>
            <a:r>
              <a:rPr lang="en"/>
              <a:t> made the LED go </a:t>
            </a:r>
            <a:r>
              <a:rPr b="1" i="1" lang="en"/>
              <a:t>on</a:t>
            </a:r>
            <a:r>
              <a:rPr lang="en"/>
              <a:t>, I call this an </a:t>
            </a:r>
            <a:r>
              <a:rPr b="1" lang="en"/>
              <a:t>Up-on</a:t>
            </a:r>
            <a:r>
              <a:rPr lang="en"/>
              <a:t> transition.  An up-on LED transition indicates the start of exposure.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c657b29c6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c657b29c6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want to find the exact spot of that transition, so we back down slowly.  At some point, with smaller and smaller counter changes, we see the LED only partially on, as here: the blue pulse width is bracketing the green start of exposure.  Note that we might bounce back and forth across the transition with large counter value changes up and down, until we narrow it down with smaller changes.  This partially-on range for the LED -- from fully off to fully on -- spans about 40 counter values: the width of the LED pulse.  40 divided by 75MHz is just under half a microsecond -- again, the width of the LED pulse..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8c657b29c6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c657b29c6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once we’ve found the transition, we fine-tune Start Pos so that the LED is just barely completely off, i.e. the LED pulse finishes just before the exposure.  Now we’ve got Start Pos calibrated.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c657b29c6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c657b29c6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do much the same with End Pos.  However, now we are looking for the </a:t>
            </a:r>
            <a:r>
              <a:rPr i="1" lang="en"/>
              <a:t>end</a:t>
            </a:r>
            <a:r>
              <a:rPr lang="en"/>
              <a:t> of exposure.  We start with a value just above the calibrated Start Pos we found, per the docs.  Or, in SharpCap 3.2.6226 or later, End Pos might already be preset to a best guess.  Either way, again for consistency, we want to approach the transition from below, so we start with a low End Pos -- but still above Start Pos -- that shows the LED on, as here.  This is opposite of what we did for Start Pos, where we started with the LED off (invisible), because for End Pos we are looking for </a:t>
            </a:r>
            <a:r>
              <a:rPr i="1" lang="en"/>
              <a:t>end</a:t>
            </a:r>
            <a:r>
              <a:rPr lang="en"/>
              <a:t> of exposure.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8c657b29c6_1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c657b29c6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proceed to increase End Pos, until we see the LED go off.  The LED going off means we’ve moved the LED blink time to </a:t>
            </a:r>
            <a:r>
              <a:rPr i="1" lang="en"/>
              <a:t>outside</a:t>
            </a:r>
            <a:r>
              <a:rPr lang="en"/>
              <a:t> the exposure window.  Since moving the counter </a:t>
            </a:r>
            <a:r>
              <a:rPr b="1" i="1" lang="en"/>
              <a:t>up</a:t>
            </a:r>
            <a:r>
              <a:rPr lang="en"/>
              <a:t> made the LED go </a:t>
            </a:r>
            <a:r>
              <a:rPr b="1" i="1" lang="en"/>
              <a:t>off</a:t>
            </a:r>
            <a:r>
              <a:rPr lang="en"/>
              <a:t>, I call this an </a:t>
            </a:r>
            <a:r>
              <a:rPr b="1" lang="en"/>
              <a:t>Up-off</a:t>
            </a:r>
            <a:r>
              <a:rPr lang="en"/>
              <a:t> transition.  An up-off transition indicates the end of exposure.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c657b29c6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c657b29c6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before, we now back down slowly to find the exact point of that transition.  </a:t>
            </a:r>
            <a:r>
              <a:rPr lang="en"/>
              <a:t>At some point, with smaller and smaller counter changes, we again see the LED only partially on, as here -- again possibly after bouncing back and forth over the transition with smaller and smaller changes.  We’re right on the transition now...</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c657b29c6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c657b29c6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once again, we back down just a tiny bit until the LED is just barely completely lit, per the docs.  I.e. the LED pulse just finishes before end of exposure.  Now we’ve got End Pos calibrated as well.  We can turn off </a:t>
            </a:r>
            <a:r>
              <a:rPr b="1" lang="en"/>
              <a:t>GPS Calibration LED</a:t>
            </a:r>
            <a:r>
              <a:rPr lang="en"/>
              <a:t>, and save our profile as calibrated for these settings (i.e. Exposure, Binning, Capture Area, Color Space, USB Traffic).  The firmware will use our Start and End Pos values as the exact offset from the time of v-sync, to timestamp start and end of exposure.  So, this is how calibration is </a:t>
            </a:r>
            <a:r>
              <a:rPr i="1" lang="en"/>
              <a:t>supposed</a:t>
            </a:r>
            <a:r>
              <a:rPr lang="en"/>
              <a:t> to work. It doesn’t always go this way, and we’ll address those problems that occur </a:t>
            </a:r>
            <a:r>
              <a:rPr i="1" lang="en"/>
              <a:t>during</a:t>
            </a:r>
            <a:r>
              <a:rPr lang="en"/>
              <a:t> calibration soon.  But first...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c657b29c6_1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c657b29c6_1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 us side-quest and look at a few of the problems that </a:t>
            </a:r>
            <a:r>
              <a:rPr i="1" lang="en"/>
              <a:t>require</a:t>
            </a:r>
            <a:r>
              <a:rPr lang="en"/>
              <a:t> calibration in the first place, which many of us never had to do before...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8c657b29c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8c657b29c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is calibration?  For QHY174 cameras, it’s an </a:t>
            </a:r>
            <a:r>
              <a:rPr b="1" lang="en"/>
              <a:t>on-camera method of finding the camera delay</a:t>
            </a:r>
            <a:r>
              <a:rPr lang="en"/>
              <a:t> -- of course that’s the delay between the actual optical start/end of exposure and the timestamped start/end of exposure -- and compensating for it.  We of course </a:t>
            </a:r>
            <a:r>
              <a:rPr b="1" lang="en"/>
              <a:t>want to know what the delay is for </a:t>
            </a:r>
            <a:r>
              <a:rPr b="1" i="1" lang="en"/>
              <a:t>any</a:t>
            </a:r>
            <a:r>
              <a:rPr b="1" lang="en"/>
              <a:t> occultation camera</a:t>
            </a:r>
            <a:r>
              <a:rPr lang="en"/>
              <a:t>; even ones with internal GPS could have a delay between actual and recorded exposure time.  So the </a:t>
            </a:r>
            <a:r>
              <a:rPr b="1" lang="en"/>
              <a:t>most trusted answer for this would be from a separate optical </a:t>
            </a:r>
            <a:r>
              <a:rPr b="1" lang="en"/>
              <a:t>timing</a:t>
            </a:r>
            <a:r>
              <a:rPr b="1" lang="en"/>
              <a:t> system</a:t>
            </a:r>
            <a:r>
              <a:rPr lang="en"/>
              <a:t> like a SEXTA array. But the QHY provides an </a:t>
            </a:r>
            <a:r>
              <a:rPr b="1" lang="en"/>
              <a:t>on-camera method</a:t>
            </a:r>
            <a:r>
              <a:rPr lang="en"/>
              <a:t> that is also optical based; we’ll explore that in a moment.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8c657b29c6_1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8c657b29c6_1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most common issues we’ve probably seen are these: a </a:t>
            </a:r>
            <a:r>
              <a:rPr b="1" lang="en"/>
              <a:t>BadCalibrationReduceEndPos</a:t>
            </a:r>
            <a:r>
              <a:rPr lang="en"/>
              <a:t> error in the GPS status when starting up or changing settings, or worse...</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8c657b29c6_1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8c657b29c6_1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b="1" lang="en"/>
              <a:t>frozen GPS timestamps</a:t>
            </a:r>
            <a:r>
              <a:rPr lang="en"/>
              <a:t> that never update.  They may be old, like 1995 as shown here, or recent, but the key is they don’t update, as seen by the same value for Start, End, and Now, and for every frame.  Frozen timestamps may be accompanied by </a:t>
            </a:r>
            <a:r>
              <a:rPr b="1" lang="en"/>
              <a:t>BadCalibrationReduceEndPos</a:t>
            </a:r>
            <a:r>
              <a:rPr lang="en"/>
              <a:t>, </a:t>
            </a:r>
            <a:r>
              <a:rPr i="1" lang="en"/>
              <a:t>or</a:t>
            </a:r>
            <a:r>
              <a:rPr lang="en"/>
              <a:t> sometimes a </a:t>
            </a:r>
            <a:r>
              <a:rPr b="1" lang="en"/>
              <a:t>BadData</a:t>
            </a:r>
            <a:r>
              <a:rPr lang="en"/>
              <a:t> error as we shall see; they could even say </a:t>
            </a:r>
            <a:r>
              <a:rPr b="1" lang="en"/>
              <a:t>Locked</a:t>
            </a:r>
            <a:r>
              <a:rPr lang="en"/>
              <a:t> in some older versions I believe.  We’ll get back to these and other problems soon, but first, we’ll continue the side quest and look at the consequences of these and related problems for SharpCap development.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8c657b29c6_1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8c657b29c6_1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issues like these seem to have cropped up more and more recently.  </a:t>
            </a:r>
            <a:r>
              <a:rPr b="1" lang="en"/>
              <a:t>Users were having calibration-related problems</a:t>
            </a:r>
            <a:r>
              <a:rPr lang="en"/>
              <a:t>, as noted on the SharpCap forums.  Robin Glover (the author of SharpCap) noted that the </a:t>
            </a:r>
            <a:r>
              <a:rPr b="1" lang="en"/>
              <a:t>QHY SDK seemed to have changed</a:t>
            </a:r>
            <a:r>
              <a:rPr lang="en"/>
              <a:t>: the values needed for correct calibration used to be in the thousands, now they needed to be in the millions.  And he also said </a:t>
            </a:r>
            <a:r>
              <a:rPr b="1" lang="en"/>
              <a:t>bad calibration could lead to significant timing issues</a:t>
            </a:r>
            <a:r>
              <a:rPr lang="en"/>
              <a:t>.  Both of these were significant.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8c657b29c6_1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8c657b29c6_1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they led to several weeks of investigation by Christian Weber of IOTA-ES, Robin, and others on the SharpCap forums </a:t>
            </a:r>
            <a:r>
              <a:rPr lang="en" u="sng">
                <a:solidFill>
                  <a:schemeClr val="hlink"/>
                </a:solidFill>
                <a:hlinkClick r:id="rId2"/>
              </a:rPr>
              <a:t>earlier this year</a:t>
            </a:r>
            <a:r>
              <a:rPr lang="en"/>
              <a:t>. They played with various settings, seeing how they affected calibrated Start and End Pos values, plotting the results like this.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c657b29c6_1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c657b29c6_1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main results came out of those tests: First, </a:t>
            </a:r>
            <a:r>
              <a:rPr b="1" lang="en"/>
              <a:t>c</a:t>
            </a:r>
            <a:r>
              <a:rPr b="1" lang="en"/>
              <a:t>orrect Start/End Pos values depend on several settings</a:t>
            </a:r>
            <a:r>
              <a:rPr lang="en"/>
              <a:t>: Exposure, Binning, Capture Area, Color Space and USB Traffic, as we’ve noted before.  And second, </a:t>
            </a:r>
            <a:r>
              <a:rPr b="1" lang="en"/>
              <a:t>an empirical formula was derived</a:t>
            </a:r>
            <a:r>
              <a:rPr lang="en"/>
              <a:t> from those tests (the graphs in the previous slide) to attempt to predict Start and End Pos based on those settings.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c657b29c6_1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c657b29c6_1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led to changes in the GUI for calibrations.  In early versions, such as 3.2.6062, the controls were each just a slider with a number box.  And the range was just in the thousands, which sufficed at the time...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8c657b29c6_1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c657b29c6_1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as these calibration problems were encountered -- and apparently the QHY SDK changed -- the GUI expanded.  In 3.2.6194 the controls became a pair of Coarse/Fine sliders for each group, and the range increased to the millions...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c657b29c6_1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c657b29c6_1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in 3.2.6232 full control was provided by making each digit individually adjustable, and the range increased still further, to hundreds of millions.  Also, about this time, </a:t>
            </a:r>
            <a:r>
              <a:rPr b="1" lang="en"/>
              <a:t>auto-presetting</a:t>
            </a:r>
            <a:r>
              <a:rPr lang="en"/>
              <a:t> of Start and End Pos when Exposure etc. are changed was added.  The goal was to make calibration -- now needed more often because of QHY SDK changes we think -- easier by automatically getting close to the correct values.</a:t>
            </a:r>
            <a:endParaRPr/>
          </a:p>
          <a:p>
            <a:pPr indent="0" lvl="0" marL="0" rtl="0" algn="l">
              <a:spcBef>
                <a:spcPts val="0"/>
              </a:spcBef>
              <a:spcAft>
                <a:spcPts val="0"/>
              </a:spcAft>
              <a:buNone/>
            </a:pPr>
            <a:r>
              <a:rPr lang="en"/>
              <a:t>So that’s my best guess why we seem to have more calibration problems now, and why the GUI changed: QHY may have changed the SDK, making things more sensitive to calibration, and SharpCap changed the GUI and added presets to try to adapt to those changes.  Robin has also said part of it may also be SharpCap changes as he gained more experience with the QHY cameras.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8c657b29c6_1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8c657b29c6_1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ends the side quest. Now let’s get back to looking at calibration-related issues in more detail.</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867d9b8cf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67d9b8cf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issue I’d like to talk about is what I call the End Pos “cliff” issue...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8c657b29c6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c657b29c6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first, why do we want to calibrate?  Well, </a:t>
            </a:r>
            <a:r>
              <a:rPr b="1" lang="en"/>
              <a:t>timestamp accuracy</a:t>
            </a:r>
            <a:r>
              <a:rPr lang="en"/>
              <a:t> obviously.  QHY docs say the calibration procedure can get us to microsecond precision.  That’s obviously more than we need.  But how far off are we when </a:t>
            </a:r>
            <a:r>
              <a:rPr i="1" lang="en"/>
              <a:t>un</a:t>
            </a:r>
            <a:r>
              <a:rPr lang="en"/>
              <a:t>calibrated?  Turns out it can be quite a bit   </a:t>
            </a:r>
            <a:r>
              <a:rPr b="1" lang="en"/>
              <a:t>Exposure accuracy</a:t>
            </a:r>
            <a:r>
              <a:rPr lang="en"/>
              <a:t> is another reason to calibrate: sometimes the GPS window reported exposure can vary significantly from the GUI-set exposure, by tens or hundreds of milliseconds.  This can be due to wildly-off calibration.   </a:t>
            </a:r>
            <a:r>
              <a:rPr b="1" lang="en"/>
              <a:t>Avoiding complete loss of timestamps</a:t>
            </a:r>
            <a:r>
              <a:rPr lang="en"/>
              <a:t> is a big reason to calibrate: depending on which direction the calibration is off, even a slight amount can lead to the GPS timestamp freezing and not updating -- the dreaded BadCalibrationReduceEndPos error that we’ll talk about -- leaving us with only the PC-reported timestamps at best.  Also, </a:t>
            </a:r>
            <a:r>
              <a:rPr b="1" lang="en"/>
              <a:t>calibration can change with settings</a:t>
            </a:r>
            <a:r>
              <a:rPr lang="en"/>
              <a:t>: the correct calibration value varies -- substantially in some cases -- whenever the following settings are changed: Exposure, Binning, Capture Area (the vertical extent), USB traffic (also USB2 vs USB3, if one is forced to use USB2 ports), and of course Start and End Pos -- the actual calibration settings themselves.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8c657b29c6_1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8c657b29c6_1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Going back the infamous </a:t>
            </a:r>
            <a:r>
              <a:rPr b="1" lang="en"/>
              <a:t>BadCalibrationReduceEndPos</a:t>
            </a:r>
            <a:r>
              <a:rPr lang="en"/>
              <a:t> error and frozen timestamps.  This is </a:t>
            </a:r>
            <a:r>
              <a:rPr i="1" lang="en"/>
              <a:t>not</a:t>
            </a:r>
            <a:r>
              <a:rPr lang="en"/>
              <a:t> actually a camera error code -- it’s from SharpCap.  The camera may actually be GPS locked at this point -- in fact it is in this instance, just look how long it’s been on, at the bottom -- but is nonetheless reporting frozen timestamps.  This seems to happen consistently when End Pos is set too high.  Because of that, and because we might not notice the frozen times if we only focus on Status (remember, the camera is actually Locked here), SharpCap looks for frozen timestamps when Locked, and when found, changes the Locked status to BadCalibrationReduceEndPos to alert us to calibrate (specifically, to bring down End Pos).  Note that this </a:t>
            </a:r>
            <a:r>
              <a:rPr i="1" lang="en"/>
              <a:t>worse</a:t>
            </a:r>
            <a:r>
              <a:rPr lang="en"/>
              <a:t> that just being off some milliseconds due to wrong calibration: it is complete loss of GPS timing.</a:t>
            </a:r>
            <a:br>
              <a:rPr lang="en"/>
            </a:br>
            <a:r>
              <a:rPr lang="en"/>
              <a:t>So we’re alerted to the issue; great.  But the other big caveat here is that this freezup can start occurring </a:t>
            </a:r>
            <a:r>
              <a:rPr i="1" lang="en"/>
              <a:t>just above</a:t>
            </a:r>
            <a:r>
              <a:rPr lang="en"/>
              <a:t> the </a:t>
            </a:r>
            <a:r>
              <a:rPr i="1" lang="en"/>
              <a:t>properly calibrated</a:t>
            </a:r>
            <a:r>
              <a:rPr lang="en"/>
              <a:t> End Pos value.  I’ve seen it start within one or two counts of when the LED fully disappears during the Up-off transition for End Pos, and yet we are supposed to tune to where the LED just appears -- at best 40 counts away.  Thus we have a “</a:t>
            </a:r>
            <a:r>
              <a:rPr b="1" lang="en"/>
              <a:t>cliff</a:t>
            </a:r>
            <a:r>
              <a:rPr lang="en"/>
              <a:t>” of BadCal error and frozen timestamps </a:t>
            </a:r>
            <a:r>
              <a:rPr i="1" lang="en"/>
              <a:t>and</a:t>
            </a:r>
            <a:r>
              <a:rPr lang="en"/>
              <a:t> it is right up against the proper calibrated value, so we are being drawn to the cliff.</a:t>
            </a:r>
            <a:endParaRPr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8c657b29c6_1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8c657b29c6_1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my </a:t>
            </a:r>
            <a:r>
              <a:rPr b="1" lang="en"/>
              <a:t>solution</a:t>
            </a:r>
            <a:r>
              <a:rPr lang="en"/>
              <a:t> to the End Pos cliff” issue: </a:t>
            </a:r>
            <a:r>
              <a:rPr lang="en"/>
              <a:t>turn down End Pos a thousand, maybe even 10 thousand, from the proper calibration value, so we stay well back from the cliff.  Remember, each count is 1/75th of a </a:t>
            </a:r>
            <a:r>
              <a:rPr i="1" lang="en"/>
              <a:t>micro</a:t>
            </a:r>
            <a:r>
              <a:rPr lang="en"/>
              <a:t>second, so A) </a:t>
            </a:r>
            <a:r>
              <a:rPr b="1" lang="en"/>
              <a:t>being off by even 10K should only make the timestamp off by 0.13 </a:t>
            </a:r>
            <a:r>
              <a:rPr b="1" i="1" lang="en"/>
              <a:t>milli</a:t>
            </a:r>
            <a:r>
              <a:rPr b="1" lang="en"/>
              <a:t>second</a:t>
            </a:r>
            <a:r>
              <a:rPr lang="en"/>
              <a:t> -- perfectly acceptable; and B) </a:t>
            </a:r>
            <a:r>
              <a:rPr b="1" lang="en"/>
              <a:t>the clock could skew in the field</a:t>
            </a:r>
            <a:r>
              <a:rPr lang="en"/>
              <a:t> due to temperature variations etc., so if we calibrate to within say 50 of the cliff, a 1-</a:t>
            </a:r>
            <a:r>
              <a:rPr i="1" lang="en"/>
              <a:t>micro</a:t>
            </a:r>
            <a:r>
              <a:rPr lang="en"/>
              <a:t>second clock skew in the field -- not unthinkable I’d say -- could drift us off 75 counts -- and push us over the BadCal cliff into frozen timestamps.  This is conjecture but seems reasonable based on behavior I’ve seen.</a:t>
            </a:r>
            <a:br>
              <a:rPr lang="en"/>
            </a:br>
            <a:r>
              <a:rPr b="1" lang="en"/>
              <a:t>Downside:</a:t>
            </a:r>
            <a:r>
              <a:rPr lang="en"/>
              <a:t> this makes use more susceptible to the LED-may-light-when-profile-loads bug, which we’ll talk about</a:t>
            </a:r>
            <a:endParaRPr/>
          </a:p>
          <a:p>
            <a:pPr indent="0" lvl="0" marL="0" rtl="0" algn="l">
              <a:spcBef>
                <a:spcPts val="0"/>
              </a:spcBef>
              <a:spcAft>
                <a:spcPts val="0"/>
              </a:spcAft>
              <a:buNone/>
            </a:pPr>
            <a:r>
              <a:rPr b="1" lang="en"/>
              <a:t>Upside:</a:t>
            </a:r>
            <a:r>
              <a:rPr lang="en"/>
              <a:t> we are more likely to </a:t>
            </a:r>
            <a:r>
              <a:rPr i="1" lang="en"/>
              <a:t>notice</a:t>
            </a:r>
            <a:r>
              <a:rPr lang="en"/>
              <a:t> and thus be able to </a:t>
            </a:r>
            <a:r>
              <a:rPr i="1" lang="en"/>
              <a:t>work around</a:t>
            </a:r>
            <a:r>
              <a:rPr lang="en"/>
              <a:t> the LED-may-light-when-profile-loads bug</a:t>
            </a:r>
            <a:endParaRPr/>
          </a:p>
          <a:p>
            <a:pPr indent="0" lvl="0" marL="0" rtl="0" algn="l">
              <a:spcBef>
                <a:spcPts val="0"/>
              </a:spcBef>
              <a:spcAft>
                <a:spcPts val="0"/>
              </a:spcAft>
              <a:buNone/>
            </a:pPr>
            <a:r>
              <a:rPr b="1" lang="en"/>
              <a:t>Versions affected:</a:t>
            </a:r>
            <a:r>
              <a:rPr lang="en"/>
              <a:t> this affects 3.2.6226 and later, but I’m really not sure.  Note also that older versions might still get the underlying frozen timestamps -- but might report it as Locked.  One reason to upgrade.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867d9b8cf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867d9b8cf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issue: a BadData error can actually mean bad calibration -- and worse, it can stay stuck.</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8c657b29c6_1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8c657b29c6_1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so we know to look for BadCalibrationReduceEndPos and calibrate when we see it. But bad calibration </a:t>
            </a:r>
            <a:r>
              <a:rPr b="1" lang="en"/>
              <a:t>can also be reported as BadData</a:t>
            </a:r>
            <a:r>
              <a:rPr lang="en"/>
              <a:t>, as seen here.  Note that I’m at the </a:t>
            </a:r>
            <a:r>
              <a:rPr i="1" lang="en"/>
              <a:t>same</a:t>
            </a:r>
            <a:r>
              <a:rPr lang="en"/>
              <a:t> settings as the BadCalibrationReduceEndPos error.  What’s going on here?  Well, </a:t>
            </a:r>
            <a:r>
              <a:rPr i="1" lang="en"/>
              <a:t>two</a:t>
            </a:r>
            <a:r>
              <a:rPr lang="en"/>
              <a:t> things are combining, and the less important one is hiding the more important one.</a:t>
            </a:r>
            <a:endParaRPr/>
          </a:p>
          <a:p>
            <a:pPr indent="0" lvl="0" marL="0" rtl="0" algn="l">
              <a:spcBef>
                <a:spcPts val="0"/>
              </a:spcBef>
              <a:spcAft>
                <a:spcPts val="0"/>
              </a:spcAft>
              <a:buNone/>
            </a:pPr>
            <a:r>
              <a:rPr lang="en"/>
              <a:t>First, </a:t>
            </a:r>
            <a:r>
              <a:rPr lang="en"/>
              <a:t>BadData is reported whenever SharpCap sees the GPS timestamp is more than 24 hours different from the OS time.  That’s literally all it means.  </a:t>
            </a:r>
            <a:r>
              <a:rPr i="1" lang="en"/>
              <a:t>It has nothing to do with GPS fix</a:t>
            </a:r>
            <a:r>
              <a:rPr lang="en"/>
              <a:t>: it can be reported </a:t>
            </a:r>
            <a:r>
              <a:rPr i="1" lang="en"/>
              <a:t>with</a:t>
            </a:r>
            <a:r>
              <a:rPr lang="en"/>
              <a:t> or </a:t>
            </a:r>
            <a:r>
              <a:rPr i="1" lang="en"/>
              <a:t>without</a:t>
            </a:r>
            <a:r>
              <a:rPr lang="en"/>
              <a:t> a fix.</a:t>
            </a:r>
            <a:r>
              <a:rPr lang="en"/>
              <a:t>  </a:t>
            </a:r>
            <a:r>
              <a:rPr lang="en"/>
              <a:t>Now, we </a:t>
            </a:r>
            <a:r>
              <a:rPr i="1" lang="en"/>
              <a:t>usually</a:t>
            </a:r>
            <a:r>
              <a:rPr lang="en"/>
              <a:t> see BadData at startup, when there is no fix.  So we’re </a:t>
            </a:r>
            <a:r>
              <a:rPr i="1" lang="en"/>
              <a:t>used</a:t>
            </a:r>
            <a:r>
              <a:rPr lang="en"/>
              <a:t> to assuming it means there’s no fix, and we just wait for a fix, we get PartialData, then Locked, and we’re off to the races.  But if calibration is also too high </a:t>
            </a:r>
            <a:r>
              <a:rPr i="1" lang="en"/>
              <a:t>at the same time</a:t>
            </a:r>
            <a:r>
              <a:rPr lang="en"/>
              <a:t> as the time is more than 24 hours off, then GPS timestamps also freeze -- the End Pos cliff.  But -- and here’s the kicker -- SharpCap prioritizes the </a:t>
            </a:r>
            <a:r>
              <a:rPr i="1" lang="en"/>
              <a:t>stale</a:t>
            </a:r>
            <a:r>
              <a:rPr lang="en"/>
              <a:t> time problem -- BadData -- over the </a:t>
            </a:r>
            <a:r>
              <a:rPr i="1" lang="en"/>
              <a:t>frozen</a:t>
            </a:r>
            <a:r>
              <a:rPr lang="en"/>
              <a:t> time problem -- BadCalibrationReduceEndPos.  So this combo gets reported as BadData.  And we think “hey let’s just wait for GPS fix”.  But because the timestamps are also frozen, </a:t>
            </a:r>
            <a:r>
              <a:rPr i="1" lang="en"/>
              <a:t>they remain frozen after GPS fix</a:t>
            </a:r>
            <a:r>
              <a:rPr lang="en"/>
              <a:t> and thus this issue will </a:t>
            </a:r>
            <a:r>
              <a:rPr i="1" lang="en"/>
              <a:t>never resolve itself</a:t>
            </a:r>
            <a:r>
              <a:rPr lang="en"/>
              <a:t> until we calibrate.  Just look at my runtime at the bottom -- I’ve been on for over 20 minutes -- plenty of time for a GPS fix,  And in fact </a:t>
            </a:r>
            <a:r>
              <a:rPr i="1" lang="en"/>
              <a:t>I do have a GPS fix in this screenshot</a:t>
            </a:r>
            <a:r>
              <a:rPr lang="en"/>
              <a:t> -- but bad calibration masks it.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8c657b29c6_1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8c657b29c6_1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to recap, here’s </a:t>
            </a:r>
            <a:r>
              <a:rPr b="1" lang="en"/>
              <a:t>how this situation presents itself</a:t>
            </a:r>
            <a:r>
              <a:rPr lang="en"/>
              <a:t>: The c</a:t>
            </a:r>
            <a:r>
              <a:rPr lang="en"/>
              <a:t>amera starts</a:t>
            </a:r>
            <a:r>
              <a:rPr b="1" lang="en"/>
              <a:t> with no GPS fix </a:t>
            </a:r>
            <a:r>
              <a:rPr b="1" i="1" lang="en"/>
              <a:t>and</a:t>
            </a:r>
            <a:r>
              <a:rPr b="1" lang="en"/>
              <a:t> bad calibration</a:t>
            </a:r>
            <a:r>
              <a:rPr lang="en"/>
              <a:t> -- both of these are needed for this issue.  The GPS time is thus </a:t>
            </a:r>
            <a:r>
              <a:rPr b="1" lang="en"/>
              <a:t>bad by over 24 hours (since there is no GPS fix) </a:t>
            </a:r>
            <a:r>
              <a:rPr b="1" i="1" lang="en"/>
              <a:t>and</a:t>
            </a:r>
            <a:r>
              <a:rPr b="1" lang="en"/>
              <a:t> frozen</a:t>
            </a:r>
            <a:r>
              <a:rPr lang="en"/>
              <a:t> (since calibration is bad).  SharpCap prioritizes </a:t>
            </a:r>
            <a:r>
              <a:rPr b="1" lang="en"/>
              <a:t>bad time as BadData</a:t>
            </a:r>
            <a:r>
              <a:rPr lang="en"/>
              <a:t>, over frozen time as BadCal -- thus it reports BadData and hides the more important issue from us.  The camera then </a:t>
            </a:r>
            <a:r>
              <a:rPr b="1" lang="en"/>
              <a:t>gets a GPS fix</a:t>
            </a:r>
            <a:r>
              <a:rPr lang="en"/>
              <a:t> -- </a:t>
            </a:r>
            <a:r>
              <a:rPr i="1" lang="en"/>
              <a:t>but we don’t know this</a:t>
            </a:r>
            <a:r>
              <a:rPr lang="en"/>
              <a:t>: due to bad calibration, the time is still reported frozen -- and at the old stale value, so it still says BadData.  We keep </a:t>
            </a:r>
            <a:r>
              <a:rPr b="1" lang="en"/>
              <a:t>waiting for BadData to resolve</a:t>
            </a:r>
            <a:r>
              <a:rPr lang="en"/>
              <a:t>, thinking there isn’t a GPS fix.  But in this case </a:t>
            </a:r>
            <a:r>
              <a:rPr b="1" lang="en"/>
              <a:t>BadData will never go away until End Pos is calibrated</a:t>
            </a:r>
            <a:r>
              <a:rPr lang="en"/>
              <a:t>/reduced.  This is insidious, because it can look </a:t>
            </a:r>
            <a:r>
              <a:rPr i="1" lang="en"/>
              <a:t>exactly</a:t>
            </a:r>
            <a:r>
              <a:rPr lang="en"/>
              <a:t> like a situation where we should just wait for a GPS fix -- as BadData is often caused by -- but in this case it’s the wrong answer.</a:t>
            </a:r>
            <a:br>
              <a:rPr lang="en"/>
            </a:br>
            <a:r>
              <a:rPr b="1" lang="en"/>
              <a:t>Solution:</a:t>
            </a:r>
            <a:r>
              <a:rPr lang="en"/>
              <a:t> When BadData is seen, make sure the current settings are calibrated; don’t just wait for a GPS fix.  However the </a:t>
            </a:r>
            <a:r>
              <a:rPr b="1" lang="en"/>
              <a:t>auto-load start/end failure bug</a:t>
            </a:r>
            <a:r>
              <a:rPr lang="en"/>
              <a:t> (which we’ll discuss next) can compound this, as we’ll see.  Confused yet?</a:t>
            </a:r>
            <a:endParaRPr/>
          </a:p>
          <a:p>
            <a:pPr indent="0" lvl="0" marL="0" rtl="0" algn="l">
              <a:spcBef>
                <a:spcPts val="0"/>
              </a:spcBef>
              <a:spcAft>
                <a:spcPts val="0"/>
              </a:spcAft>
              <a:buNone/>
            </a:pPr>
            <a:r>
              <a:rPr b="1" lang="en"/>
              <a:t>Versions affected:</a:t>
            </a:r>
            <a:r>
              <a:rPr lang="en"/>
              <a:t> I think this affects 3.2.6226 and later.</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867d9b8cf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867d9b8cf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next bug is that the auto-load of a profile can fail to load the profile’s Start/End Pos.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8c657b29c6_1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8c657b29c6_1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SharpCap attaches to a camera -- either at program start or when told to -- it auto-loads the default profile, if we have one configured</a:t>
            </a:r>
            <a:r>
              <a:rPr lang="en"/>
              <a:t>.  This capture was made just after connecting to the camera, which was already running for some time and thus had a GPS fix.  SharpCap correctly auto-loaded </a:t>
            </a:r>
            <a:r>
              <a:rPr i="1" lang="en"/>
              <a:t>most</a:t>
            </a:r>
            <a:r>
              <a:rPr lang="en"/>
              <a:t> of my default 500ms profile -- which is calibrated.  But it failed to apply the profile Start and End Pos, leaving them at the SharpCap auto-preset values -- which happen to be too high for my setup.</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867d9b8cf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867d9b8cf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I just hit Load profile, then the Start and End Pos from my profile </a:t>
            </a:r>
            <a:r>
              <a:rPr i="1" lang="en"/>
              <a:t>are</a:t>
            </a:r>
            <a:r>
              <a:rPr lang="en"/>
              <a:t> applied, and </a:t>
            </a:r>
            <a:r>
              <a:rPr i="1" lang="en"/>
              <a:t>instantly</a:t>
            </a:r>
            <a:r>
              <a:rPr lang="en"/>
              <a:t> I go to Locked -- because the camera already </a:t>
            </a:r>
            <a:r>
              <a:rPr i="1" lang="en"/>
              <a:t>was</a:t>
            </a:r>
            <a:r>
              <a:rPr lang="en"/>
              <a:t> Locked, it’s just that the too-high pre-set End Pos was freezing timestamps and preventing it from showing.</a:t>
            </a:r>
            <a:endParaRPr/>
          </a:p>
          <a:p>
            <a:pPr indent="0" lvl="0" marL="0" rtl="0" algn="l">
              <a:spcBef>
                <a:spcPts val="0"/>
              </a:spcBef>
              <a:spcAft>
                <a:spcPts val="0"/>
              </a:spcAft>
              <a:buNone/>
            </a:pPr>
            <a:r>
              <a:rPr lang="en"/>
              <a:t>Now what’s insidious about this is when it combines with the previous bug -- BadData can mean BadCal and stay stuck.  In this example, the auto-load failure left me with BadCal at start -- because the camera already had a fix.  But we usually start SharpCap with a cold camera, right?  In that case it </a:t>
            </a:r>
            <a:r>
              <a:rPr i="1" lang="en"/>
              <a:t>won’t</a:t>
            </a:r>
            <a:r>
              <a:rPr lang="en"/>
              <a:t> have a fix, and this auto-load Start/End failure bug will leave us with bad calibration.  That leaves us with no fix </a:t>
            </a:r>
            <a:r>
              <a:rPr i="1" lang="en"/>
              <a:t>and</a:t>
            </a:r>
            <a:r>
              <a:rPr lang="en"/>
              <a:t> bad calibration -- and that combo, as we learned in the previous bug, means SharpCap shows a BadData error -- but it’s really BadCal, and will stay stuck even after GPS fix.  So </a:t>
            </a:r>
            <a:r>
              <a:rPr i="1" lang="en"/>
              <a:t>even with a calibrated profile seemingly loaded</a:t>
            </a:r>
            <a:r>
              <a:rPr lang="en"/>
              <a:t>, we can still end up with a misleading BadData error -- and it may not go away.  Fun times.</a:t>
            </a:r>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867d9b8cf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867d9b8cf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to recap: auto-load of profile at camera or SharpCap start can </a:t>
            </a:r>
            <a:r>
              <a:rPr b="1" lang="en"/>
              <a:t>fail to set Start/End Pos</a:t>
            </a:r>
            <a:r>
              <a:rPr lang="en"/>
              <a:t>; this can be </a:t>
            </a:r>
            <a:r>
              <a:rPr b="1" lang="en"/>
              <a:t>insidious because it can trigger the `BadData can mean BadCal </a:t>
            </a:r>
            <a:r>
              <a:rPr lang="en"/>
              <a:t>and stay stuck’ issue we just discussed.</a:t>
            </a:r>
            <a:endParaRPr/>
          </a:p>
          <a:p>
            <a:pPr indent="0" lvl="0" marL="0" rtl="0" algn="l">
              <a:spcBef>
                <a:spcPts val="0"/>
              </a:spcBef>
              <a:spcAft>
                <a:spcPts val="0"/>
              </a:spcAft>
              <a:buNone/>
            </a:pPr>
            <a:r>
              <a:rPr b="1" lang="en"/>
              <a:t>Solution:</a:t>
            </a:r>
            <a:r>
              <a:rPr lang="en"/>
              <a:t> Don’t trust profile auto-load.  Always hit `Load’ profile after camera or SharpCap start.  </a:t>
            </a:r>
            <a:r>
              <a:rPr b="1" lang="en"/>
              <a:t>But here’s the good news</a:t>
            </a:r>
            <a:r>
              <a:rPr lang="en"/>
              <a:t>: it was fixed as of 3.2.6383.  So another solution is to upgrade to that.</a:t>
            </a:r>
            <a:endParaRPr/>
          </a:p>
          <a:p>
            <a:pPr indent="0" lvl="0" marL="0" rtl="0" algn="l">
              <a:spcBef>
                <a:spcPts val="0"/>
              </a:spcBef>
              <a:spcAft>
                <a:spcPts val="0"/>
              </a:spcAft>
              <a:buNone/>
            </a:pPr>
            <a:r>
              <a:rPr b="1" lang="en"/>
              <a:t>Versions affected:</a:t>
            </a:r>
            <a:r>
              <a:rPr lang="en"/>
              <a:t> I think this affects 3.2.6248 through 3.2.6377.</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867d9b8cf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867d9b8cf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next issue is one that constantly affects me: the auto-preset of Start/End Pos can trigger the End Pos cliff issue.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8c657b29c6_1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c657b29c6_1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do we calibrate?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867d9b8cf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867d9b8cf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remember all those calibration tests I mentioned, that went into determining a formula for auto-presetting Start and End Pos?  The relationship is mostly linear, and thus the formula mostly holds up.  But it can still be off occasionally...</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867d9b8cf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867d9b8cf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if it’s off on the high side, even a few hundred, it can trigger the End Pos cliff and thus BadCal and frozen timestamps.  I get this All. The. Time.  Virtually every change in Exposure triggers BadCal for me, because the presets are just a bit too high.  And remember, Start/End Pos auto-presets for changes in Binning, Capture Area, Color Space, and USB Traffic too, so any of those I change, I risk going over the cliff.</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867d9b8cf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867d9b8cf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to recap: when </a:t>
            </a:r>
            <a:r>
              <a:rPr b="1" lang="en"/>
              <a:t>changing Exposure/Binning/etc.</a:t>
            </a:r>
            <a:r>
              <a:rPr lang="en"/>
              <a:t> -- the settings that affect calibration -- SharpCap auto-presets Start/End Pos.  And if this </a:t>
            </a:r>
            <a:r>
              <a:rPr b="1" lang="en"/>
              <a:t>preset is too high</a:t>
            </a:r>
            <a:r>
              <a:rPr lang="en"/>
              <a:t>, it can trigger the End Pos cliff and thus give BadCal or BadData</a:t>
            </a:r>
            <a:endParaRPr/>
          </a:p>
          <a:p>
            <a:pPr indent="0" lvl="0" marL="0" rtl="0" algn="l">
              <a:spcBef>
                <a:spcPts val="0"/>
              </a:spcBef>
              <a:spcAft>
                <a:spcPts val="0"/>
              </a:spcAft>
              <a:buNone/>
            </a:pPr>
            <a:r>
              <a:rPr b="1" lang="en"/>
              <a:t>Solution:</a:t>
            </a:r>
            <a:r>
              <a:rPr lang="en"/>
              <a:t> calibrate every Exposure etc. combo used for captures, and only capture from a freshly-loaded profile.  This is highly annoying of course.  I do have some thoughts on this that I’ll share at the end.</a:t>
            </a:r>
            <a:endParaRPr/>
          </a:p>
          <a:p>
            <a:pPr indent="0" lvl="0" marL="0" rtl="0" algn="l">
              <a:spcBef>
                <a:spcPts val="0"/>
              </a:spcBef>
              <a:spcAft>
                <a:spcPts val="0"/>
              </a:spcAft>
              <a:buNone/>
            </a:pPr>
            <a:r>
              <a:rPr b="1" lang="en"/>
              <a:t>Versions affected:</a:t>
            </a:r>
            <a:r>
              <a:rPr lang="en"/>
              <a:t> 3.2.6226 and up</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867d9b8cf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867d9b8cf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issue: profile load may light the LED</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867d9b8cf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867d9b8cf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I’ve loaded a profile, which has GPS Calibration LED </a:t>
            </a:r>
            <a:r>
              <a:rPr i="1" lang="en"/>
              <a:t>off</a:t>
            </a:r>
            <a:r>
              <a:rPr lang="en"/>
              <a:t> as we see on the right, yet clearly the LED is on.  To exaggerate this effect, I deliberately set this profile’s Start Pos high: it seems that when this bug occurs, the LED is usually lit at the Start Pos offset -- but the bug can also trigger for the End Pos time as well.  Note that it can be easy to miss seeing the LED when this bug strikes, because we normally calibrate Start Pos to have the LED </a:t>
            </a:r>
            <a:r>
              <a:rPr i="1" lang="en"/>
              <a:t>off</a:t>
            </a:r>
            <a:r>
              <a:rPr lang="en"/>
              <a:t> -- but maybe we only calibrated it </a:t>
            </a:r>
            <a:r>
              <a:rPr i="1" lang="en"/>
              <a:t>mostly</a:t>
            </a:r>
            <a:r>
              <a:rPr lang="en"/>
              <a:t> off, like Westley in The Princess Bride.  If it’s “mostly” off, that means it’s also slightly alive, er, on, and if it’s slightly on due to this bug during capture, it could affect our data analysis.  Unlikely but it’s something to watch for.  And we might miss it during captures, when the Gain may not be as high as during calibration.</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867d9b8cf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867d9b8cf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to recap: when </a:t>
            </a:r>
            <a:r>
              <a:rPr b="1" lang="en"/>
              <a:t>a profile loads -- whether automatically or manually</a:t>
            </a:r>
            <a:r>
              <a:rPr lang="en"/>
              <a:t> -- </a:t>
            </a:r>
            <a:r>
              <a:rPr lang="en"/>
              <a:t>the calibration </a:t>
            </a:r>
            <a:r>
              <a:rPr b="1" lang="en"/>
              <a:t>LED may be lit, yet the GUI still says it’s off.</a:t>
            </a:r>
            <a:r>
              <a:rPr lang="en"/>
              <a:t>  We might </a:t>
            </a:r>
            <a:r>
              <a:rPr b="1" lang="en"/>
              <a:t>not notice this</a:t>
            </a:r>
            <a:r>
              <a:rPr lang="en"/>
              <a:t> if Start or End Pos -- whichever the bug chooses -- was calibrated very dim but not off, because the profile Gain will be lower than it was during calibration.</a:t>
            </a:r>
            <a:endParaRPr/>
          </a:p>
          <a:p>
            <a:pPr indent="0" lvl="0" marL="0" rtl="0" algn="l">
              <a:spcBef>
                <a:spcPts val="0"/>
              </a:spcBef>
              <a:spcAft>
                <a:spcPts val="0"/>
              </a:spcAft>
              <a:buNone/>
            </a:pPr>
            <a:r>
              <a:rPr b="1" lang="en"/>
              <a:t>Solution:</a:t>
            </a:r>
            <a:r>
              <a:rPr lang="en"/>
              <a:t> after a profile loads, toggle GPS Calibration LED on then off.  Also, </a:t>
            </a:r>
            <a:r>
              <a:rPr b="1" lang="en"/>
              <a:t>calibrate profiles with the Start Pos </a:t>
            </a:r>
            <a:r>
              <a:rPr b="1" i="1" lang="en"/>
              <a:t>completely</a:t>
            </a:r>
            <a:r>
              <a:rPr b="1" lang="en"/>
              <a:t> off</a:t>
            </a:r>
            <a:r>
              <a:rPr lang="en"/>
              <a:t>, and </a:t>
            </a:r>
            <a:r>
              <a:rPr b="1" lang="en"/>
              <a:t>End Pos </a:t>
            </a:r>
            <a:r>
              <a:rPr b="1" i="1" lang="en"/>
              <a:t>completely</a:t>
            </a:r>
            <a:r>
              <a:rPr b="1" lang="en"/>
              <a:t> on</a:t>
            </a:r>
            <a:r>
              <a:rPr lang="en"/>
              <a:t>: this may </a:t>
            </a:r>
            <a:r>
              <a:rPr b="1" lang="en"/>
              <a:t>avoid the issue for Start Pos</a:t>
            </a:r>
            <a:r>
              <a:rPr lang="en"/>
              <a:t>, and make it noticeable (so we know to fix it) for End Pos</a:t>
            </a:r>
            <a:endParaRPr/>
          </a:p>
          <a:p>
            <a:pPr indent="0" lvl="0" marL="0" rtl="0" algn="l">
              <a:spcBef>
                <a:spcPts val="0"/>
              </a:spcBef>
              <a:spcAft>
                <a:spcPts val="0"/>
              </a:spcAft>
              <a:buNone/>
            </a:pPr>
            <a:r>
              <a:rPr b="1" lang="en"/>
              <a:t>Versions affected:</a:t>
            </a:r>
            <a:r>
              <a:rPr lang="en"/>
              <a:t> this affects 3.2.6219 and above</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867d9b8cf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867d9b8cf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issue to watch out for: the GPS-reported exposure length can differ markedly from the GUI-set exposure.</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867d9b8cf7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867d9b8cf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mostly happens where you’d expect: if End Pos is set way too low.  Here I’ve set it way low -- about 7 million too low.  And the result is my GUI-set exposure of 500ms results in a GPS-reported exposure of only 406 ms.  This makes sense if we assume that the End Pos value will indeed cause the exposure to end early if it fires early.  And the numbers add up: End Pos is on a 75MHz clock, thus 75K per ms, so 7 million divided by 75K is about 93 ms -- which is what we see.  What does this mean for us?  When avoiding the End Pos cliff by setting End Pos low, as we did earlier, we can’t just set it super low, like in the millions.  But this math does confirm that earlier conjecture that setting it only, say, 10 </a:t>
            </a:r>
            <a:r>
              <a:rPr i="1" lang="en"/>
              <a:t>thousand</a:t>
            </a:r>
            <a:r>
              <a:rPr lang="en"/>
              <a:t> too low shouldn’t hurt -- we’d only cut the exposure short by 0.13ms.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867d9b8cf7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867d9b8cf7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again, this seems to mostly occur with </a:t>
            </a:r>
            <a:r>
              <a:rPr b="1" lang="en"/>
              <a:t>really low End Pos values</a:t>
            </a:r>
            <a:r>
              <a:rPr lang="en"/>
              <a:t>, like millions too low.</a:t>
            </a:r>
            <a:endParaRPr/>
          </a:p>
          <a:p>
            <a:pPr indent="0" lvl="0" marL="0" rtl="0" algn="l">
              <a:spcBef>
                <a:spcPts val="0"/>
              </a:spcBef>
              <a:spcAft>
                <a:spcPts val="0"/>
              </a:spcAft>
              <a:buNone/>
            </a:pPr>
            <a:r>
              <a:rPr b="1" lang="en"/>
              <a:t>Solution:</a:t>
            </a:r>
            <a:r>
              <a:rPr lang="en"/>
              <a:t> be sure to </a:t>
            </a:r>
            <a:r>
              <a:rPr b="1" lang="en"/>
              <a:t>calibrate</a:t>
            </a:r>
            <a:r>
              <a:rPr lang="en"/>
              <a:t>; and keep End Pos </a:t>
            </a:r>
            <a:r>
              <a:rPr b="1" lang="en"/>
              <a:t>at most a few thousand </a:t>
            </a:r>
            <a:r>
              <a:rPr lang="en"/>
              <a:t>lower than calibration point when avoiding the End Pos cliff</a:t>
            </a:r>
            <a:endParaRPr/>
          </a:p>
          <a:p>
            <a:pPr indent="0" lvl="0" marL="0" rtl="0" algn="l">
              <a:spcBef>
                <a:spcPts val="0"/>
              </a:spcBef>
              <a:spcAft>
                <a:spcPts val="0"/>
              </a:spcAft>
              <a:buNone/>
            </a:pPr>
            <a:r>
              <a:rPr b="1" lang="en"/>
              <a:t>Versions affected:</a:t>
            </a:r>
            <a:r>
              <a:rPr lang="en"/>
              <a:t> I’m guessing 3.2.6226 and up, but maybe others too?</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867d9b8cf7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867d9b8cf7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the third -- and last -- set of problems I want to talk about: two things that crop up </a:t>
            </a:r>
            <a:r>
              <a:rPr i="1" lang="en"/>
              <a:t>during</a:t>
            </a:r>
            <a:r>
              <a:rPr lang="en"/>
              <a:t> calibration itself.</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8c657b29c6_1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c657b29c6_1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procedure is briefly described in the SharpCap help: Camera Controls -&gt; Camera Specific Controls -&gt; QHY Camera Controls, Enter, scroll to GPS Controls.  Calibration is also talked about on the QHY site, but it may be more nebulous and confusing there.  And neither source really details what’s going on. In my opinion...</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867d9b8cf7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867d9b8cf7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issue I’ve encountered that can really make calibration confusing is what I call the third-transition issue.</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867d9b8cf7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867d9b8cf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Normally, when calibrating we will find two transitions: the up-on transition on the left, for Start Pos and start of exposure, and the up-off transition on the right, for End Pos and end of exposure.  And the docs say we should start with Start Pos at 0 and gradually turn it up until it appears.  That would imply that Start Pos 0 has the LED </a:t>
            </a:r>
            <a:r>
              <a:rPr i="1" lang="en"/>
              <a:t>off</a:t>
            </a:r>
            <a:r>
              <a:rPr lang="en"/>
              <a:t>, as this plot shows.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867d9b8cf7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867d9b8cf7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sometimes, I see Start Pos 0 show the LED </a:t>
            </a:r>
            <a:r>
              <a:rPr i="1" lang="en"/>
              <a:t>on</a:t>
            </a:r>
            <a:r>
              <a:rPr lang="en"/>
              <a:t>, and increasing Start Pos finds an extra </a:t>
            </a:r>
            <a:r>
              <a:rPr i="1" lang="en"/>
              <a:t>third</a:t>
            </a:r>
            <a:r>
              <a:rPr lang="en"/>
              <a:t> transition, as plotted here...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867d9b8cf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867d9b8cf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does this manifest itself?  What happens sometimes, is I start calibrating with Start Pos at 0, and see the LED </a:t>
            </a:r>
            <a:r>
              <a:rPr i="1" lang="en"/>
              <a:t>on</a:t>
            </a:r>
            <a:r>
              <a:rPr lang="en"/>
              <a:t> when I expect it off: I’m in the leftmost edge of the exposure plot, which has this extra </a:t>
            </a:r>
            <a:r>
              <a:rPr i="1" lang="en"/>
              <a:t>on</a:t>
            </a:r>
            <a:r>
              <a:rPr lang="en"/>
              <a:t> </a:t>
            </a:r>
            <a:r>
              <a:rPr lang="en"/>
              <a:t>portion</a:t>
            </a:r>
            <a:r>
              <a:rPr lang="en"/>
              <a:t> in this case for some reason.  I increase Start Pos more...</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867d9b8cf7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867d9b8cf7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cross that extra, third transition.  But it’s an up-</a:t>
            </a:r>
            <a:r>
              <a:rPr i="1" lang="en"/>
              <a:t>off</a:t>
            </a:r>
            <a:r>
              <a:rPr lang="en"/>
              <a:t> transition, like </a:t>
            </a:r>
            <a:r>
              <a:rPr i="1" lang="en"/>
              <a:t>end</a:t>
            </a:r>
            <a:r>
              <a:rPr lang="en"/>
              <a:t> of exposure, not start: waaaht?...</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867d9b8cf7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867d9b8cf7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I increase more, and see the normal up-</a:t>
            </a:r>
            <a:r>
              <a:rPr i="1" lang="en"/>
              <a:t>on</a:t>
            </a:r>
            <a:r>
              <a:rPr lang="en"/>
              <a:t> Start Pos transition.  Then I can center on this up-on transition as normal.</a:t>
            </a:r>
            <a:endParaRPr/>
          </a:p>
          <a:p>
            <a:pPr indent="0" lvl="0" marL="0" rtl="0" algn="l">
              <a:spcBef>
                <a:spcPts val="0"/>
              </a:spcBef>
              <a:spcAft>
                <a:spcPts val="0"/>
              </a:spcAft>
              <a:buNone/>
            </a:pPr>
            <a:r>
              <a:rPr lang="en"/>
              <a:t>I’ve no idea what causes this, but I’ve seen it on other machines with USB2, where it was way up in the millions.  I also don’t know the repercussions on accuracy; I suspect it’s not a big deal, because while I do physically see the LED on during that gap when I stare at the chip -- implying the exposure is off -- I’ve only ever seen a 47K gap, from about 20K to 67K.  That’s only half a millisecond, so we probably don’t care.</a:t>
            </a:r>
            <a:endParaRPr/>
          </a:p>
          <a:p>
            <a:pPr indent="0" lvl="0" marL="0" rtl="0" algn="l">
              <a:spcBef>
                <a:spcPts val="0"/>
              </a:spcBef>
              <a:spcAft>
                <a:spcPts val="0"/>
              </a:spcAft>
              <a:buNone/>
            </a:pPr>
            <a:r>
              <a:rPr lang="en"/>
              <a:t>But we </a:t>
            </a:r>
            <a:r>
              <a:rPr i="1" lang="en"/>
              <a:t>do</a:t>
            </a:r>
            <a:r>
              <a:rPr lang="en"/>
              <a:t> care about the confusion that this third transition point causes us while calibrating: 1) it can be confusing to see an up-</a:t>
            </a:r>
            <a:r>
              <a:rPr i="1" lang="en"/>
              <a:t>off</a:t>
            </a:r>
            <a:r>
              <a:rPr lang="en"/>
              <a:t> transition so low, before the up-on start transition: we might think we’ve found end of exposure, and back down (indeed we have found </a:t>
            </a:r>
            <a:r>
              <a:rPr i="1" lang="en"/>
              <a:t>one</a:t>
            </a:r>
            <a:r>
              <a:rPr lang="en"/>
              <a:t> end, sort of).  And 2) if our step increments to Start Pos are too big, we might step right over </a:t>
            </a:r>
            <a:r>
              <a:rPr i="1" lang="en"/>
              <a:t>both</a:t>
            </a:r>
            <a:r>
              <a:rPr lang="en"/>
              <a:t> the third transition </a:t>
            </a:r>
            <a:r>
              <a:rPr i="1" lang="en"/>
              <a:t>and</a:t>
            </a:r>
            <a:r>
              <a:rPr lang="en"/>
              <a:t> the normal up-on transition -- missing </a:t>
            </a:r>
            <a:r>
              <a:rPr i="1" lang="en"/>
              <a:t>both</a:t>
            </a:r>
            <a:r>
              <a:rPr lang="en"/>
              <a:t>, and thus never finding the start of exposure.  I.e. if I’d started at 0 like the docs said, but incremented by 100K instead of 10K, I’d have never seen either of those transitions, and would have gone all the way up to the right-most up-off transition, never finding the up-on exposure start transition.  Confusing.</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867d9b8cf7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867d9b8cf7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to summarize: sometimes there is an </a:t>
            </a:r>
            <a:r>
              <a:rPr b="1" lang="en"/>
              <a:t>extra, </a:t>
            </a:r>
            <a:r>
              <a:rPr b="1" i="1" lang="en"/>
              <a:t>third</a:t>
            </a:r>
            <a:r>
              <a:rPr b="1" lang="en"/>
              <a:t>, up-off transition</a:t>
            </a:r>
            <a:r>
              <a:rPr lang="en"/>
              <a:t> when calibrating, and it seems to occur before the other two, possibly pushing them up higher.  It’s </a:t>
            </a:r>
            <a:r>
              <a:rPr b="1" lang="en"/>
              <a:t>confusing to come across</a:t>
            </a:r>
            <a:r>
              <a:rPr lang="en"/>
              <a:t> when you’re expecting the first transition in the low counts to be up-</a:t>
            </a:r>
            <a:r>
              <a:rPr i="1" lang="en"/>
              <a:t>on</a:t>
            </a:r>
            <a:r>
              <a:rPr lang="en"/>
              <a:t> for Start Pos.</a:t>
            </a:r>
            <a:endParaRPr/>
          </a:p>
          <a:p>
            <a:pPr indent="0" lvl="0" marL="0" rtl="0" algn="l">
              <a:spcBef>
                <a:spcPts val="0"/>
              </a:spcBef>
              <a:spcAft>
                <a:spcPts val="0"/>
              </a:spcAft>
              <a:buNone/>
            </a:pPr>
            <a:r>
              <a:rPr b="1" lang="en"/>
              <a:t>Solution:</a:t>
            </a:r>
            <a:r>
              <a:rPr lang="en"/>
              <a:t> Set </a:t>
            </a:r>
            <a:r>
              <a:rPr b="1" lang="en"/>
              <a:t>Start Pos to 0</a:t>
            </a:r>
            <a:r>
              <a:rPr lang="en"/>
              <a:t>: if the LED is </a:t>
            </a:r>
            <a:r>
              <a:rPr i="1" lang="en"/>
              <a:t>on</a:t>
            </a:r>
            <a:r>
              <a:rPr lang="en"/>
              <a:t>, a </a:t>
            </a:r>
            <a:r>
              <a:rPr b="1" lang="en"/>
              <a:t>third transition exists</a:t>
            </a:r>
            <a:r>
              <a:rPr lang="en"/>
              <a:t>, and you need to look for it and skip it.  But </a:t>
            </a:r>
            <a:r>
              <a:rPr b="1" lang="en"/>
              <a:t>use small steps</a:t>
            </a:r>
            <a:r>
              <a:rPr lang="en"/>
              <a:t> -- 10K or less -- or the steps might skip both the third (up-off) and normal (up-on) transitions.  Once found, </a:t>
            </a:r>
            <a:r>
              <a:rPr b="1" lang="en"/>
              <a:t>continue skipping up to find normal</a:t>
            </a:r>
            <a:r>
              <a:rPr lang="en"/>
              <a:t> up-on Start Pos</a:t>
            </a:r>
            <a:endParaRPr/>
          </a:p>
          <a:p>
            <a:pPr indent="0" lvl="0" marL="0" rtl="0" algn="l">
              <a:spcBef>
                <a:spcPts val="0"/>
              </a:spcBef>
              <a:spcAft>
                <a:spcPts val="0"/>
              </a:spcAft>
              <a:buNone/>
            </a:pPr>
            <a:r>
              <a:rPr b="1" lang="en"/>
              <a:t>Versions affected:</a:t>
            </a:r>
            <a:r>
              <a:rPr lang="en"/>
              <a:t> 3.2.6219+ I think.</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867d9b8cf7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867d9b8cf7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confusing thing while calibrating: the LED can go bright, or off, for just one frame.  Have you ever had this happen while calibrating?...</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867d9b8cf7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867d9b8cf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LED is partially on, or maybe off.  And you’re about to touch one of the counters, let’s say End Pos...</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867d9b8cf7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867d9b8cf7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you do so, bumping up End Pos in this case, just a small amount -- one.  You expect the LED to go dimmer -- because you’re </a:t>
            </a:r>
            <a:r>
              <a:rPr i="1" lang="en"/>
              <a:t>in</a:t>
            </a:r>
            <a:r>
              <a:rPr lang="en"/>
              <a:t>creasing</a:t>
            </a:r>
            <a:r>
              <a:rPr lang="en"/>
              <a:t> End Pos.  But instead it goes </a:t>
            </a:r>
            <a:r>
              <a:rPr i="1" lang="en"/>
              <a:t>brighter</a:t>
            </a:r>
            <a:r>
              <a:rPr lang="en"/>
              <a:t>, as we just saw.  Then, you do </a:t>
            </a:r>
            <a:r>
              <a:rPr i="1" lang="en"/>
              <a:t>absolutely nothing</a:t>
            </a:r>
            <a:r>
              <a:rPr lang="en"/>
              <a:t>, and one frame later...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8c657b29c6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c657b29c6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let’s start with some background on what’s happening -- at least what I </a:t>
            </a:r>
            <a:r>
              <a:rPr i="1" lang="en"/>
              <a:t>think</a:t>
            </a:r>
            <a:r>
              <a:rPr lang="en"/>
              <a:t> is happening -- and what our goal is.  This is a plot of exposure vs time in the camera, for two adjacent frames, since the frame sequence is continuous.  When the green line rises, the camera is actually exposing; when it is low, it is not. While the camera </a:t>
            </a:r>
            <a:r>
              <a:rPr i="1" lang="en"/>
              <a:t>commands</a:t>
            </a:r>
            <a:r>
              <a:rPr lang="en"/>
              <a:t> start-exposure at frame start (i.e. the vertical sync line), the actual </a:t>
            </a:r>
            <a:r>
              <a:rPr i="1" lang="en"/>
              <a:t>optical</a:t>
            </a:r>
            <a:r>
              <a:rPr lang="en"/>
              <a:t> start of exposure might be slightly later, due to delays in the electronics or whatever -- hence the gap between v-sync and the green line rise here.  It’s also I think roughly the same for end of exposure, though I may be simplifying things here.</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867d9b8cf7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867d9b8cf7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LED goes </a:t>
            </a:r>
            <a:r>
              <a:rPr i="1" lang="en"/>
              <a:t>dimmer</a:t>
            </a:r>
            <a:r>
              <a:rPr lang="en"/>
              <a:t> again, </a:t>
            </a:r>
            <a:r>
              <a:rPr i="1" lang="en"/>
              <a:t>without you doing anything</a:t>
            </a:r>
            <a:r>
              <a:rPr lang="en"/>
              <a:t>.  Note that all settings are the same here as the previous slide: Start Pos, End Pos, Gain, histogram.  I touched nothing. Seems unpredictable.  What is going on?  Well, I think I understand this...</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867d9b8cf7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867d9b8cf7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Initially, before I hit End Pos, I had forgotten that the last thing I’d touched was actually </a:t>
            </a:r>
            <a:r>
              <a:rPr i="1" lang="en"/>
              <a:t>Start</a:t>
            </a:r>
            <a:r>
              <a:rPr lang="en"/>
              <a:t> Pos.  So the LED blink we saw in the first slide was at the </a:t>
            </a:r>
            <a:r>
              <a:rPr i="1" lang="en"/>
              <a:t>Start</a:t>
            </a:r>
            <a:r>
              <a:rPr lang="en"/>
              <a:t> offset -- which was close to calibrated, so it was half on.  More importantly, it was at a low value, so it blinks early in the exposure.  So here we’re midway through exposing Frame 2, let’s say it’s right at the center point.  So that Frame 2 exposure has </a:t>
            </a:r>
            <a:r>
              <a:rPr i="1" lang="en"/>
              <a:t>already seen</a:t>
            </a:r>
            <a:r>
              <a:rPr lang="en"/>
              <a:t> the Start blink.  Now I get ready to bump End Pos up by one -- at the </a:t>
            </a:r>
            <a:r>
              <a:rPr i="1" lang="en"/>
              <a:t>middle</a:t>
            </a:r>
            <a:r>
              <a:rPr lang="en"/>
              <a:t> of the exposure as I said...</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867d9b8cf7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867d9b8cf7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that immediately switches the blink to the end of the frame -- where End Pos is set.  Because we’re in the middle of exposing frame 2 at that point, that blink is “ahead” of the exposure, i.e. in the future.  So the frame 2 exposure will catch it -- but remember, it’s also caught the </a:t>
            </a:r>
            <a:r>
              <a:rPr i="1" lang="en"/>
              <a:t>Start</a:t>
            </a:r>
            <a:r>
              <a:rPr lang="en"/>
              <a:t> blink earlier, ‘cause we’re still on the same Frame 2 exposure.  So we have a </a:t>
            </a:r>
            <a:r>
              <a:rPr i="1" lang="en"/>
              <a:t>double exposure</a:t>
            </a:r>
            <a:r>
              <a:rPr lang="en"/>
              <a:t>.</a:t>
            </a:r>
            <a:endParaRPr/>
          </a:p>
          <a:p>
            <a:pPr indent="0" lvl="0" marL="0" rtl="0" algn="l">
              <a:spcBef>
                <a:spcPts val="0"/>
              </a:spcBef>
              <a:spcAft>
                <a:spcPts val="0"/>
              </a:spcAft>
              <a:buNone/>
            </a:pPr>
            <a:r>
              <a:rPr lang="en"/>
              <a:t>Then Frame 2 ends, and it gets displayed: </a:t>
            </a:r>
            <a:r>
              <a:rPr b="1" lang="en"/>
              <a:t>we see the double exposure as the LED brightening...</a:t>
            </a:r>
            <a:endParaRPr b="1"/>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867d9b8cf7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867d9b8cf7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we do nothing, and the very next frame, we see the LED dim.  Because now it’s starting a whole new Frame 3 -- which only has the End blink, not the after image of the start blink as well.  Remember, there’s only one blink per frame -- unless we move it, like we did here.</a:t>
            </a:r>
            <a:endParaRPr/>
          </a:p>
          <a:p>
            <a:pPr indent="0" lvl="0" marL="0" rtl="0" algn="l">
              <a:spcBef>
                <a:spcPts val="0"/>
              </a:spcBef>
              <a:spcAft>
                <a:spcPts val="0"/>
              </a:spcAft>
              <a:buNone/>
            </a:pPr>
            <a:r>
              <a:rPr lang="en"/>
              <a:t>So basically, if we move the </a:t>
            </a:r>
            <a:r>
              <a:rPr i="1" lang="en"/>
              <a:t>single</a:t>
            </a:r>
            <a:r>
              <a:rPr lang="en"/>
              <a:t> blink </a:t>
            </a:r>
            <a:r>
              <a:rPr i="1" lang="en"/>
              <a:t>forward</a:t>
            </a:r>
            <a:r>
              <a:rPr lang="en"/>
              <a:t> in time -- we </a:t>
            </a:r>
            <a:r>
              <a:rPr i="1" lang="en"/>
              <a:t>increase</a:t>
            </a:r>
            <a:r>
              <a:rPr lang="en"/>
              <a:t> the counter and skip it from the </a:t>
            </a:r>
            <a:r>
              <a:rPr i="1" lang="en"/>
              <a:t>past</a:t>
            </a:r>
            <a:r>
              <a:rPr lang="en"/>
              <a:t> to the </a:t>
            </a:r>
            <a:r>
              <a:rPr i="1" lang="en"/>
              <a:t>future</a:t>
            </a:r>
            <a:r>
              <a:rPr lang="en"/>
              <a:t> during a frame -- it can get double-exposed and make the LED look brighter.  In this case I did it by switch from a low Start Pos to a high End Pos.  But it could just as easily happen by moving from a low to high value on the </a:t>
            </a:r>
            <a:r>
              <a:rPr i="1" lang="en"/>
              <a:t>same</a:t>
            </a:r>
            <a:r>
              <a:rPr lang="en"/>
              <a:t> group.  For example, I could have stayed on Start Pos the whole time, and just jumped it a large counter value, say 100 million.  If I timed it right, that would move the blink from the past (already exposed) to the future (to be double exposed).</a:t>
            </a:r>
            <a:endParaRPr/>
          </a:p>
          <a:p>
            <a:pPr indent="0" lvl="0" marL="0" rtl="0" algn="l">
              <a:spcBef>
                <a:spcPts val="0"/>
              </a:spcBef>
              <a:spcAft>
                <a:spcPts val="0"/>
              </a:spcAft>
              <a:buNone/>
            </a:pPr>
            <a:r>
              <a:rPr lang="en"/>
              <a:t>Similarly, by </a:t>
            </a:r>
            <a:r>
              <a:rPr i="1" lang="en"/>
              <a:t>decreasing</a:t>
            </a:r>
            <a:r>
              <a:rPr lang="en"/>
              <a:t> the counter a lot, we could move the blink from the future (not yet exposed) to the past (too late to expose) -- and thus it would appear to go </a:t>
            </a:r>
            <a:r>
              <a:rPr i="1" lang="en"/>
              <a:t>out</a:t>
            </a:r>
            <a:r>
              <a:rPr lang="en"/>
              <a:t> for one frame.  I think timing issues like this explain the occasional random LED brightening or going out for one frame that we see.</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867d9b8cf7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867d9b8cf7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to recap, the LED can go bright or off for just one frame </a:t>
            </a:r>
            <a:r>
              <a:rPr lang="en"/>
              <a:t>mysteriously</a:t>
            </a:r>
            <a:r>
              <a:rPr lang="en"/>
              <a:t>.  This is caused by either a </a:t>
            </a:r>
            <a:r>
              <a:rPr b="1" lang="en"/>
              <a:t>counter increment pushing the blink into the future</a:t>
            </a:r>
            <a:r>
              <a:rPr lang="en"/>
              <a:t>, causing a double exposure and thus brightening, or a </a:t>
            </a:r>
            <a:r>
              <a:rPr b="1" lang="en"/>
              <a:t>decrement pushing the blink into the past</a:t>
            </a:r>
            <a:r>
              <a:rPr lang="en"/>
              <a:t> for no exposed LED.  </a:t>
            </a:r>
            <a:endParaRPr/>
          </a:p>
          <a:p>
            <a:pPr indent="0" lvl="0" marL="0" rtl="0" algn="l">
              <a:spcBef>
                <a:spcPts val="0"/>
              </a:spcBef>
              <a:spcAft>
                <a:spcPts val="0"/>
              </a:spcAft>
              <a:buNone/>
            </a:pPr>
            <a:r>
              <a:rPr b="1" lang="en"/>
              <a:t>Solution:</a:t>
            </a:r>
            <a:r>
              <a:rPr lang="en"/>
              <a:t> just </a:t>
            </a:r>
            <a:r>
              <a:rPr b="1" lang="en"/>
              <a:t>ignore it</a:t>
            </a:r>
            <a:r>
              <a:rPr lang="en"/>
              <a:t>, it’s a one-frame one-off.</a:t>
            </a:r>
            <a:endParaRPr/>
          </a:p>
          <a:p>
            <a:pPr indent="0" lvl="0" marL="0" rtl="0" algn="l">
              <a:spcBef>
                <a:spcPts val="0"/>
              </a:spcBef>
              <a:spcAft>
                <a:spcPts val="0"/>
              </a:spcAft>
              <a:buNone/>
            </a:pPr>
            <a:r>
              <a:rPr b="1" lang="en"/>
              <a:t>Versions affected:</a:t>
            </a:r>
            <a:r>
              <a:rPr lang="en"/>
              <a:t> 3.2.6226+? Maybe all versions?  Dunno</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867d9b8cf7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867d9b8cf7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so enough with all the problems.  Let’s summarize some solutions -- the part you’ve been waiting for, so you want to wake back up now.  While I don’t have fixes for everything I discussed, and I’m sure there are issues I haven’t even mentioned, I do have best practices to deal with some of what I know.</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867d9b8cf7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867d9b8cf7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some tips while calibrating.  </a:t>
            </a:r>
            <a:r>
              <a:rPr lang="en"/>
              <a:t>Set the gain high so that the LED is more clearly visible when only partially on during the exposure.  Newer SharpCap versions -- from 3.2.6232 up -- do this automatically whenever the LED is turned on via </a:t>
            </a:r>
            <a:r>
              <a:rPr b="1" lang="en"/>
              <a:t>GPS Calibration LED</a:t>
            </a:r>
            <a:r>
              <a:rPr lang="en"/>
              <a:t> (and then they restore the previous version when the LED is turned off).  Gain is not one of the settings that affects calibration, so it’s safe to play with.</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867d9b8cf7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867d9b8cf7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a:t>
            </a:r>
            <a:r>
              <a:rPr b="1" lang="en"/>
              <a:t>Display Histogram Stretch</a:t>
            </a:r>
            <a:r>
              <a:rPr lang="en"/>
              <a:t> to increase contrast so the LED shows up when faint.  Looks like the LED isn’t on, right?...</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867d9b8cf7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867d9b8cf7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 it is, partially, if you increase contrast with histogram stretching.  This is a good reason to upgrade to Pro by the way -- you get the Auto Histogram Stretch button (lightning bolt) to automatically stretch the histogram to improve contrast.  Again, doesn’t affect calibration.</a:t>
            </a:r>
            <a:endParaRPr/>
          </a:p>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867d9b8cf7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867d9b8cf7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calibrating for a smaller capture area / ROI, it can be difficult to see the LED because it does not evenly illuminate the frame.  Since it’s mounted to the right side, it lights the right side more than the center.  So a small ROI in the center may not see it lit well...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c657b29c6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c657b29c6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our goal is to find exactly what those time offsets are, for start and end exposure, from the vertical sync.  In the SharpCap GUI, they’re known as the calibration Start Pos and End Pos.  And they are defined in terms of the counts on a 75MHz clock on the camera that resets to 0 at every v-sync.</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867d9b8cf7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867d9b8cf7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so move the ROI to cover the right side of the frame.  For </a:t>
            </a:r>
            <a:r>
              <a:rPr i="1" lang="en"/>
              <a:t>really</a:t>
            </a:r>
            <a:r>
              <a:rPr lang="en"/>
              <a:t> small ROIs -- below 200 pixels or so wide -- don’t go full right: be sure the area 200 to 400 pixels from the right side is viewable.  Note that </a:t>
            </a:r>
            <a:r>
              <a:rPr i="1" lang="en"/>
              <a:t>moving</a:t>
            </a:r>
            <a:r>
              <a:rPr lang="en"/>
              <a:t> the ROI like this will not affect the calibration values: only the </a:t>
            </a:r>
            <a:r>
              <a:rPr i="1" lang="en"/>
              <a:t>size</a:t>
            </a:r>
            <a:r>
              <a:rPr lang="en"/>
              <a:t> of the ROI affects it -- specifically, the height.</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867d9b8cf7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867d9b8cf7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again, to summarize on one slide -- this is the first of those three best practices slides I promised: </a:t>
            </a:r>
            <a:r>
              <a:rPr b="1" lang="en"/>
              <a:t>set the Gain high</a:t>
            </a:r>
            <a:r>
              <a:rPr lang="en"/>
              <a:t> -- but </a:t>
            </a:r>
            <a:r>
              <a:rPr b="1" lang="en"/>
              <a:t>turn it back down</a:t>
            </a:r>
            <a:r>
              <a:rPr lang="en"/>
              <a:t> when saving.  Use </a:t>
            </a:r>
            <a:r>
              <a:rPr b="1" lang="en"/>
              <a:t>histogram stretch to see the LED better</a:t>
            </a:r>
            <a:r>
              <a:rPr lang="en"/>
              <a:t>; and move </a:t>
            </a:r>
            <a:r>
              <a:rPr b="1" lang="en"/>
              <a:t>small ROIs right</a:t>
            </a:r>
            <a:r>
              <a:rPr lang="en"/>
              <a:t> to see the LED better.</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867d9b8cf7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867d9b8cf7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let’s look at configuration at home before we set out.  </a:t>
            </a:r>
            <a:r>
              <a:rPr lang="en"/>
              <a:t>First, if you’re already using a recent version of SharpCap, </a:t>
            </a:r>
            <a:r>
              <a:rPr b="1" lang="en"/>
              <a:t>upgrade to 3.2.6383</a:t>
            </a:r>
            <a:r>
              <a:rPr lang="en"/>
              <a:t> (July 4) or later, as it at least fixes the bug of auto-load profile not setting Start/End Pos.  </a:t>
            </a:r>
            <a:r>
              <a:rPr b="1" lang="en"/>
              <a:t>Make calibrated profiles</a:t>
            </a:r>
            <a:r>
              <a:rPr lang="en"/>
              <a:t> of every exposure etc. combo you’re likely to capture with in the field.  Remember, calibration is affected by </a:t>
            </a:r>
            <a:r>
              <a:rPr b="1" lang="en"/>
              <a:t>these settings</a:t>
            </a:r>
            <a:r>
              <a:rPr lang="en"/>
              <a:t>.  I know this sucks, but it avoids having the auto-presets for Start/End Pos go wrong and send you into frozen timestamps when you change exposure.  When calibrating, </a:t>
            </a:r>
            <a:r>
              <a:rPr b="1" lang="en"/>
              <a:t>check for and deal with a possible third transition</a:t>
            </a:r>
            <a:r>
              <a:rPr lang="en"/>
              <a:t> by setting </a:t>
            </a:r>
            <a:r>
              <a:rPr b="1" lang="en"/>
              <a:t>Start Pos to 0</a:t>
            </a:r>
            <a:r>
              <a:rPr lang="en"/>
              <a:t>: if the LED is </a:t>
            </a:r>
            <a:r>
              <a:rPr i="1" lang="en"/>
              <a:t>on</a:t>
            </a:r>
            <a:r>
              <a:rPr lang="en"/>
              <a:t>, you’ve got a third transition (up-off) that needs to be skipped first.  It will be before the normal start transition (up-on), and probably close to it (40K or so), so use small steps.  When you then proceed up to the actual start exposure transition and find your Start Pos, </a:t>
            </a:r>
            <a:r>
              <a:rPr b="1" lang="en"/>
              <a:t>leave Start Pos low by 1K - 10K:</a:t>
            </a:r>
            <a:r>
              <a:rPr lang="en"/>
              <a:t> this helps ensure it does not show if the profile-load-may-light-LED bug strikes in the field.  After you get a calibrated End Pos value, </a:t>
            </a:r>
            <a:r>
              <a:rPr b="1" lang="en"/>
              <a:t>also leave End Pos down 1K - 10K</a:t>
            </a:r>
            <a:r>
              <a:rPr lang="en"/>
              <a:t> to stay away from the End Pos cliff that causes BadCal or frozen timestamps; </a:t>
            </a:r>
            <a:r>
              <a:rPr i="1" lang="en"/>
              <a:t>this is probably the most important recommendation I have</a:t>
            </a:r>
            <a:r>
              <a:rPr lang="en"/>
              <a:t>.  It may also help alert you to the profile-load-may-light-LED bug in the field.   Lastly, </a:t>
            </a:r>
            <a:r>
              <a:rPr b="1" lang="en"/>
              <a:t>make sure the GPS Calibration LED is off, and Gain is 300</a:t>
            </a:r>
            <a:r>
              <a:rPr lang="en"/>
              <a:t> or whatever you prefer, </a:t>
            </a:r>
            <a:r>
              <a:rPr i="1" lang="en"/>
              <a:t>before</a:t>
            </a:r>
            <a:r>
              <a:rPr lang="en"/>
              <a:t> saving the profile.  Remember that recent versions of SharpCap automatically whack Gain up to 480 when you turn the LED on, and reset it when you turn it off.  But earlier versions do not, and it’s a wise check in any version.</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867d9b8cf7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867d9b8cf7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my best practices in the field.  </a:t>
            </a:r>
            <a:r>
              <a:rPr b="1" lang="en"/>
              <a:t>Hit Load profile</a:t>
            </a:r>
            <a:r>
              <a:rPr lang="en"/>
              <a:t> after the camera or SharpCap starts, to ensure Start/End Pos is set from the profile. This </a:t>
            </a:r>
            <a:r>
              <a:rPr b="1" lang="en"/>
              <a:t>works around a bug</a:t>
            </a:r>
            <a:r>
              <a:rPr lang="en"/>
              <a:t> in versions prior to 3.2.6383.  You can skip this if running 3.2.6383 or later, or keep doing it if paranoid.  </a:t>
            </a:r>
            <a:r>
              <a:rPr b="1" lang="en"/>
              <a:t>Only capture from a freshly-loaded profile</a:t>
            </a:r>
            <a:r>
              <a:rPr lang="en"/>
              <a:t>: no settings tweaks before capturing, as that can make the </a:t>
            </a:r>
            <a:r>
              <a:rPr b="1" lang="en"/>
              <a:t>auto-presets to Start/End Pos cause BadCal / BadData</a:t>
            </a:r>
            <a:r>
              <a:rPr lang="en"/>
              <a:t> and frozen timestamps.  </a:t>
            </a:r>
            <a:r>
              <a:rPr lang="en"/>
              <a:t> </a:t>
            </a:r>
            <a:r>
              <a:rPr b="1" lang="en"/>
              <a:t>Watch the preview for a lit LED after loading a profile</a:t>
            </a:r>
            <a:r>
              <a:rPr lang="en"/>
              <a:t>: could sometimes be lit even if profile sets it off.  If you see it, </a:t>
            </a:r>
            <a:r>
              <a:rPr b="1" lang="en"/>
              <a:t>toggle the LED on then off</a:t>
            </a:r>
            <a:r>
              <a:rPr lang="en"/>
              <a:t> to turn it off. </a:t>
            </a:r>
            <a:r>
              <a:rPr lang="en"/>
              <a:t>  And </a:t>
            </a:r>
            <a:r>
              <a:rPr b="1" lang="en"/>
              <a:t>watch for signs</a:t>
            </a:r>
            <a:r>
              <a:rPr lang="en"/>
              <a:t> of bad calibration: </a:t>
            </a:r>
            <a:r>
              <a:rPr b="1" lang="en"/>
              <a:t>BadCalibrationReduceEndPos</a:t>
            </a:r>
            <a:r>
              <a:rPr lang="en"/>
              <a:t> of course.  But as we’ve learned, end-pos-too-high can also manifest itself as </a:t>
            </a:r>
            <a:r>
              <a:rPr b="1" lang="en"/>
              <a:t>BadData</a:t>
            </a:r>
            <a:r>
              <a:rPr lang="en"/>
              <a:t> -- and it might not go away after GPS fix, if the current settings are not calibrated.  So always manually load a calibrated profile.  </a:t>
            </a:r>
            <a:r>
              <a:rPr b="1" lang="en"/>
              <a:t>Frozen timestamps</a:t>
            </a:r>
            <a:r>
              <a:rPr lang="en"/>
              <a:t> that don’t update from frame to frame -- this </a:t>
            </a:r>
            <a:r>
              <a:rPr i="1" lang="en"/>
              <a:t>should</a:t>
            </a:r>
            <a:r>
              <a:rPr lang="en"/>
              <a:t> change GPS Status to BadCal or BadData in recent versions, but I think in older versions it might still say Locked.  And </a:t>
            </a:r>
            <a:r>
              <a:rPr b="1" lang="en"/>
              <a:t>GPS-reported exposures that differ</a:t>
            </a:r>
            <a:r>
              <a:rPr lang="en"/>
              <a:t> from the GUI-set exposure: I don’t think any version reports an error for this, but End Pos set way low (millions) can reduce exposure significantly.</a:t>
            </a:r>
            <a:endParaRPr/>
          </a:p>
          <a:p>
            <a:pPr indent="0" lvl="0" marL="0" rtl="0" algn="l">
              <a:spcBef>
                <a:spcPts val="0"/>
              </a:spcBef>
              <a:spcAft>
                <a:spcPts val="0"/>
              </a:spcAft>
              <a:buNone/>
            </a:pPr>
            <a:r>
              <a:rPr lang="en"/>
              <a:t>So, these best practices unfortunately don’t fix everything, but they do address about everything I know how to address at this point.</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867d9b8cf7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867d9b8cf7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the second to last slide -- future directions.  A few things I’d like to see worked on.  First, </a:t>
            </a:r>
            <a:r>
              <a:rPr b="1" lang="en"/>
              <a:t>more accuracy checks</a:t>
            </a:r>
            <a:r>
              <a:rPr lang="en"/>
              <a:t>.  Yes, the QHY </a:t>
            </a:r>
            <a:r>
              <a:rPr b="1" lang="en"/>
              <a:t>has been SEXTA’d</a:t>
            </a:r>
            <a:r>
              <a:rPr lang="en"/>
              <a:t> by Marc Buie, Christian and others.  But </a:t>
            </a:r>
            <a:r>
              <a:rPr b="1" lang="en"/>
              <a:t>what version</a:t>
            </a:r>
            <a:r>
              <a:rPr lang="en"/>
              <a:t> was that for?  And let’s </a:t>
            </a:r>
            <a:r>
              <a:rPr b="1" lang="en"/>
              <a:t>explore the Start and End Pos</a:t>
            </a:r>
            <a:r>
              <a:rPr lang="en"/>
              <a:t> space more: plot Start Pos vs accuracy, and End Pos vs accuracy: how far off can Start or End be and still be accurate enough?  I.e. is my 10K = 0.13ms hunch correct?  Does </a:t>
            </a:r>
            <a:r>
              <a:rPr b="1" lang="en"/>
              <a:t>accuracy change with SharpCap version</a:t>
            </a:r>
            <a:r>
              <a:rPr lang="en"/>
              <a:t>?  How accurate is the </a:t>
            </a:r>
            <a:r>
              <a:rPr b="1" lang="en"/>
              <a:t>GPS-reported exposure</a:t>
            </a:r>
            <a:r>
              <a:rPr lang="en"/>
              <a:t> when it starts deviating from the GUI-set exposure?  How accurate are short exposures? </a:t>
            </a:r>
            <a:r>
              <a:rPr lang="en"/>
              <a:t>Christian Weber of IOTA-ES has </a:t>
            </a:r>
            <a:r>
              <a:rPr lang="en" u="sng">
                <a:solidFill>
                  <a:schemeClr val="accent5"/>
                </a:solidFill>
                <a:hlinkClick r:id="rId2"/>
              </a:rPr>
              <a:t>reported</a:t>
            </a:r>
            <a:r>
              <a:rPr lang="en"/>
              <a:t> timestamp errors measured with an EXTA of 20 to 60 ms or more, with short exposures (20-50ms), with 3.2.5986.</a:t>
            </a:r>
            <a:endParaRPr/>
          </a:p>
          <a:p>
            <a:pPr indent="0" lvl="0" marL="0" rtl="0" algn="l">
              <a:spcBef>
                <a:spcPts val="0"/>
              </a:spcBef>
              <a:spcAft>
                <a:spcPts val="0"/>
              </a:spcAft>
              <a:buNone/>
            </a:pPr>
            <a:r>
              <a:rPr lang="en"/>
              <a:t>And of course, </a:t>
            </a:r>
            <a:r>
              <a:rPr b="1" lang="en"/>
              <a:t>bug fixes or workarounds</a:t>
            </a:r>
            <a:r>
              <a:rPr lang="en"/>
              <a:t>.  My best practices now are a lot of work to avoid bugs; how can we reduce this?  My biggest wish list item is the </a:t>
            </a:r>
            <a:r>
              <a:rPr b="1" lang="en"/>
              <a:t>ability to tweak the auto-preset formula</a:t>
            </a:r>
            <a:r>
              <a:rPr lang="en"/>
              <a:t>.  If we can adjust that, as a </a:t>
            </a:r>
            <a:r>
              <a:rPr i="1" lang="en"/>
              <a:t>global</a:t>
            </a:r>
            <a:r>
              <a:rPr lang="en"/>
              <a:t> setting, we might be able to set it to stay on the safe side of the End Pos cliff, yet still be acceptable accurate, and never have to calibrate for every exposure.  Next best, and perhaps in addition, would be an </a:t>
            </a:r>
            <a:r>
              <a:rPr b="1" lang="en"/>
              <a:t>auto-tune for end pos</a:t>
            </a:r>
            <a:r>
              <a:rPr lang="en"/>
              <a:t>: if BadCal is detected, just automatically reduce End Pos, possibly with a binary search.  But the third-transition issue might make this tough, and long exposures would cause a longer wait for it to settle.  Next I’d like </a:t>
            </a:r>
            <a:r>
              <a:rPr b="1" lang="en"/>
              <a:t>frozen timestamps always reported as BadCal</a:t>
            </a:r>
            <a:r>
              <a:rPr lang="en"/>
              <a:t>: I think they are always a result of End Pos too high, and it’s much clearer than sometimes reporting as BadData, which usually means “just wait for a GPS fix” -- the wrong action in these cases.  Also, perhaps </a:t>
            </a:r>
            <a:r>
              <a:rPr b="1" lang="en"/>
              <a:t>report GPS exposure deviations</a:t>
            </a:r>
            <a:r>
              <a:rPr lang="en"/>
              <a:t> from GUI-set exposure?  With really low End Pos values, they can vary significantly.  Lastly, a </a:t>
            </a:r>
            <a:r>
              <a:rPr b="1" lang="en"/>
              <a:t>fix for the profile-load-may-light-LED</a:t>
            </a:r>
            <a:r>
              <a:rPr lang="en"/>
              <a:t> bug: this happens sporadically but often for me.</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867d9b8cf7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867d9b8cf7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finally -- yes this is my very last slide -- some useful resources that helped with this presentation.  First, the </a:t>
            </a:r>
            <a:r>
              <a:rPr b="1" lang="en"/>
              <a:t>SharpCap forums</a:t>
            </a:r>
            <a:r>
              <a:rPr lang="en"/>
              <a:t> have useful info, and are great place to ask questions.  They are moderated by Robin Glover, who wrote and maintains SharpCap, and who answers questions promptly.  Dr. Christian Weber’s </a:t>
            </a:r>
            <a:r>
              <a:rPr b="1" lang="en"/>
              <a:t>IOTA-ES Berlin workshop</a:t>
            </a:r>
            <a:r>
              <a:rPr lang="en"/>
              <a:t> presentation on the QHY174 was very helpful, </a:t>
            </a:r>
            <a:r>
              <a:rPr b="1" lang="en"/>
              <a:t>especially the second part</a:t>
            </a:r>
            <a:r>
              <a:rPr lang="en"/>
              <a:t> on calibration.  </a:t>
            </a:r>
            <a:r>
              <a:rPr b="1" lang="en"/>
              <a:t>QHY has some documentation on calibration</a:t>
            </a:r>
            <a:r>
              <a:rPr lang="en"/>
              <a:t> though it can be a bit unclear and confusing to me.  And finally, last but not least, </a:t>
            </a:r>
            <a:r>
              <a:rPr b="1" lang="en"/>
              <a:t>thanks to Joan Dunham, </a:t>
            </a:r>
            <a:r>
              <a:rPr lang="en"/>
              <a:t>Roxanne Kamin, John Moore and others who’ve shared their calibration values and experiences with me; I still can’t claim to understand all of this, but their input has helped.</a:t>
            </a:r>
            <a:endParaRPr/>
          </a:p>
          <a:p>
            <a:pPr indent="0" lvl="0" marL="0" rtl="0" algn="l">
              <a:spcBef>
                <a:spcPts val="0"/>
              </a:spcBef>
              <a:spcAft>
                <a:spcPts val="0"/>
              </a:spcAft>
              <a:buNone/>
            </a:pPr>
            <a:r>
              <a:rPr lang="en"/>
              <a:t>That’s it.  I hope that at least some tiny part of this was more helpful than confusing.</a:t>
            </a:r>
            <a:endParaRPr/>
          </a:p>
          <a:p>
            <a:pPr indent="0" lvl="0" marL="0" rtl="0" algn="l">
              <a:spcBef>
                <a:spcPts val="0"/>
              </a:spcBef>
              <a:spcAft>
                <a:spcPts val="0"/>
              </a:spcAft>
              <a:buNone/>
            </a:pPr>
            <a:r>
              <a:rPr lang="en"/>
              <a:t>Questions?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c657b29c6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c657b29c6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find the optical start of exposure, we need an optical source.  So the QHY cameras have a calibration LED, as mentioned earlier.  It’s in front of the CMOS chip, the white dot on the right here.  This keeps it out of the field of view, but still able to shine on the chip...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8c657b29c6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c657b29c6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lit as we see here.  Of course we do this with the camera or telescope covered, so we don’t swamp the LED signal with daylight.  Note of course that it is constantly blinking once per frame, not steadily on as in this still picture.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2"/>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ed photo">
  <p:cSld name="CAPTION_ONLY_1">
    <p:spTree>
      <p:nvGrpSpPr>
        <p:cNvPr id="54" name="Shape 54"/>
        <p:cNvGrpSpPr/>
        <p:nvPr/>
      </p:nvGrpSpPr>
      <p:grpSpPr>
        <a:xfrm>
          <a:off x="0" y="0"/>
          <a:ext cx="0" cy="0"/>
          <a:chOff x="0" y="0"/>
          <a:chExt cx="0" cy="0"/>
        </a:xfrm>
      </p:grpSpPr>
      <p:sp>
        <p:nvSpPr>
          <p:cNvPr id="55" name="Google Shape;55;p14"/>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800"/>
              <a:buNone/>
              <a:defRPr sz="800"/>
            </a:lvl1pPr>
          </a:lstStyle>
          <a:p/>
        </p:txBody>
      </p:sp>
      <p:sp>
        <p:nvSpPr>
          <p:cNvPr id="56" name="Google Shape;56;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nd subtitle">
  <p:cSld name="SECTION_HEADER_1">
    <p:spTree>
      <p:nvGrpSpPr>
        <p:cNvPr id="16" name="Shape 16"/>
        <p:cNvGrpSpPr/>
        <p:nvPr/>
      </p:nvGrpSpPr>
      <p:grpSpPr>
        <a:xfrm>
          <a:off x="0" y="0"/>
          <a:ext cx="0" cy="0"/>
          <a:chOff x="0" y="0"/>
          <a:chExt cx="0" cy="0"/>
        </a:xfrm>
      </p:grpSpPr>
      <p:sp>
        <p:nvSpPr>
          <p:cNvPr id="17" name="Google Shape;17;p4"/>
          <p:cNvSpPr txBox="1"/>
          <p:nvPr>
            <p:ph type="title"/>
          </p:nvPr>
        </p:nvSpPr>
        <p:spPr>
          <a:xfrm>
            <a:off x="311700" y="1749575"/>
            <a:ext cx="8520600" cy="85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 name="Google Shape;18;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4"/>
          <p:cNvSpPr txBox="1"/>
          <p:nvPr>
            <p:ph idx="1" type="subTitle"/>
          </p:nvPr>
        </p:nvSpPr>
        <p:spPr>
          <a:xfrm>
            <a:off x="311700" y="2768425"/>
            <a:ext cx="8520600" cy="67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10"/>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1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1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s://forums.sharpcap.co.uk/viewtopic.php?t=2241#p11544" TargetMode="External"/><Relationship Id="rId4" Type="http://schemas.openxmlformats.org/officeDocument/2006/relationships/hyperlink" Target="https://forums.sharpcap.co.uk/viewtopic.php?p=13299#p13299"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2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3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2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4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2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 Id="rId3"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4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3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3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 Id="rId3" Type="http://schemas.openxmlformats.org/officeDocument/2006/relationships/image" Target="../media/image35.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image" Target="../media/image37.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 Id="rId3" Type="http://schemas.openxmlformats.org/officeDocument/2006/relationships/image" Target="../media/image40.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 Id="rId3" Type="http://schemas.openxmlformats.org/officeDocument/2006/relationships/image" Target="../media/image3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 Id="rId3" Type="http://schemas.openxmlformats.org/officeDocument/2006/relationships/image" Target="../media/image39.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 Id="rId3" Type="http://schemas.openxmlformats.org/officeDocument/2006/relationships/hyperlink" Target="http://forums.sharpcap.co.uk" TargetMode="External"/><Relationship Id="rId4" Type="http://schemas.openxmlformats.org/officeDocument/2006/relationships/hyperlink" Target="https://forums.sharpcap.co.uk/viewtopic.php?t=2241" TargetMode="External"/><Relationship Id="rId5" Type="http://schemas.openxmlformats.org/officeDocument/2006/relationships/hyperlink" Target="https://www.iota-es.de/qhy174gps_workshop.html" TargetMode="External"/><Relationship Id="rId6" Type="http://schemas.openxmlformats.org/officeDocument/2006/relationships/hyperlink" Target="https://www.qhyccd.com/index.php?m=content&amp;c=index&amp;a=show&amp;catid=30&amp;id=19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QHY174 Calibration</a:t>
            </a:r>
            <a:endParaRPr/>
          </a:p>
          <a:p>
            <a:pPr indent="0" lvl="0" marL="0" rtl="0" algn="ctr">
              <a:spcBef>
                <a:spcPts val="0"/>
              </a:spcBef>
              <a:spcAft>
                <a:spcPts val="0"/>
              </a:spcAft>
              <a:buNone/>
            </a:pPr>
            <a:r>
              <a:t/>
            </a:r>
            <a:endParaRPr/>
          </a:p>
        </p:txBody>
      </p:sp>
      <p:sp>
        <p:nvSpPr>
          <p:cNvPr id="62" name="Google Shape;62;p1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Why, Best Practices</a:t>
            </a:r>
            <a:endParaRPr/>
          </a:p>
        </p:txBody>
      </p:sp>
      <p:sp>
        <p:nvSpPr>
          <p:cNvPr id="63" name="Google Shape;63;p15"/>
          <p:cNvSpPr txBox="1"/>
          <p:nvPr/>
        </p:nvSpPr>
        <p:spPr>
          <a:xfrm>
            <a:off x="3315450" y="4285125"/>
            <a:ext cx="2513100" cy="45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2020-07-26</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4"/>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6" name="Google Shape;116;p24"/>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5"/>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 name="Google Shape;122;p25"/>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6"/>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 name="Google Shape;128;p26"/>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7"/>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4" name="Google Shape;134;p27"/>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8"/>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0" name="Google Shape;140;p28"/>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9"/>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6" name="Google Shape;146;p29"/>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0"/>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 name="Google Shape;152;p30"/>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1"/>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31"/>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2"/>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4" name="Google Shape;164;p32"/>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3"/>
          <p:cNvSpPr txBox="1"/>
          <p:nvPr>
            <p:ph type="title"/>
          </p:nvPr>
        </p:nvSpPr>
        <p:spPr>
          <a:xfrm>
            <a:off x="311700" y="1749575"/>
            <a:ext cx="8520600" cy="85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Calibration Problems I</a:t>
            </a:r>
            <a:endParaRPr/>
          </a:p>
        </p:txBody>
      </p:sp>
      <p:sp>
        <p:nvSpPr>
          <p:cNvPr id="170" name="Google Shape;170;p33"/>
          <p:cNvSpPr txBox="1"/>
          <p:nvPr>
            <p:ph idx="1" type="subTitle"/>
          </p:nvPr>
        </p:nvSpPr>
        <p:spPr>
          <a:xfrm>
            <a:off x="311700" y="2768425"/>
            <a:ext cx="8520600" cy="67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Common issues and the SharpCap changes they caused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QHY174 calibration?</a:t>
            </a:r>
            <a:endParaRPr/>
          </a:p>
        </p:txBody>
      </p:sp>
      <p:sp>
        <p:nvSpPr>
          <p:cNvPr id="69" name="Google Shape;69;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On-camera method of finding camera delay and compensating for it</a:t>
            </a:r>
            <a:endParaRPr/>
          </a:p>
          <a:p>
            <a:pPr indent="-342900" lvl="0" marL="457200" rtl="0" algn="l">
              <a:spcBef>
                <a:spcPts val="0"/>
              </a:spcBef>
              <a:spcAft>
                <a:spcPts val="0"/>
              </a:spcAft>
              <a:buSzPts val="1800"/>
              <a:buChar char="●"/>
            </a:pPr>
            <a:r>
              <a:rPr lang="en"/>
              <a:t>Want to know this delay for any camera, even QHY with its internal GPS</a:t>
            </a:r>
            <a:endParaRPr/>
          </a:p>
          <a:p>
            <a:pPr indent="-342900" lvl="0" marL="457200" rtl="0" algn="l">
              <a:spcBef>
                <a:spcPts val="0"/>
              </a:spcBef>
              <a:spcAft>
                <a:spcPts val="0"/>
              </a:spcAft>
              <a:buSzPts val="1800"/>
              <a:buChar char="●"/>
            </a:pPr>
            <a:r>
              <a:rPr lang="en"/>
              <a:t>Most trusted answer is from separate optical timing system like SEXTA</a:t>
            </a:r>
            <a:endParaRPr/>
          </a:p>
          <a:p>
            <a:pPr indent="-342900" lvl="0" marL="457200" rtl="0" algn="l">
              <a:spcBef>
                <a:spcPts val="0"/>
              </a:spcBef>
              <a:spcAft>
                <a:spcPts val="0"/>
              </a:spcAft>
              <a:buSzPts val="1800"/>
              <a:buChar char="●"/>
            </a:pPr>
            <a:r>
              <a:rPr lang="en"/>
              <a:t>QHY provides an on-camera method that is also optical based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0" st="0"/>
                                            </p:txEl>
                                          </p:spTgt>
                                        </p:tgtEl>
                                        <p:attrNameLst>
                                          <p:attrName>style.visibility</p:attrName>
                                        </p:attrNameLst>
                                      </p:cBhvr>
                                      <p:to>
                                        <p:strVal val="visible"/>
                                      </p:to>
                                    </p:set>
                                    <p:animEffect filter="fade" transition="in">
                                      <p:cBhvr>
                                        <p:cTn dur="1"/>
                                        <p:tgtEl>
                                          <p:spTgt spid="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1" st="1"/>
                                            </p:txEl>
                                          </p:spTgt>
                                        </p:tgtEl>
                                        <p:attrNameLst>
                                          <p:attrName>style.visibility</p:attrName>
                                        </p:attrNameLst>
                                      </p:cBhvr>
                                      <p:to>
                                        <p:strVal val="visible"/>
                                      </p:to>
                                    </p:set>
                                    <p:animEffect filter="fade" transition="in">
                                      <p:cBhvr>
                                        <p:cTn dur="1"/>
                                        <p:tgtEl>
                                          <p:spTgt spid="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2" st="2"/>
                                            </p:txEl>
                                          </p:spTgt>
                                        </p:tgtEl>
                                        <p:attrNameLst>
                                          <p:attrName>style.visibility</p:attrName>
                                        </p:attrNameLst>
                                      </p:cBhvr>
                                      <p:to>
                                        <p:strVal val="visible"/>
                                      </p:to>
                                    </p:set>
                                    <p:animEffect filter="fade" transition="in">
                                      <p:cBhvr>
                                        <p:cTn dur="1"/>
                                        <p:tgtEl>
                                          <p:spTgt spid="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3" st="3"/>
                                            </p:txEl>
                                          </p:spTgt>
                                        </p:tgtEl>
                                        <p:attrNameLst>
                                          <p:attrName>style.visibility</p:attrName>
                                        </p:attrNameLst>
                                      </p:cBhvr>
                                      <p:to>
                                        <p:strVal val="visible"/>
                                      </p:to>
                                    </p:set>
                                    <p:animEffect filter="fade" transition="in">
                                      <p:cBhvr>
                                        <p:cTn dur="1"/>
                                        <p:tgtEl>
                                          <p:spTgt spid="6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4"/>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6" name="Google Shape;176;p34"/>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5"/>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2" name="Google Shape;182;p35"/>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Users were having timestamp issues, often not seen earlier</a:t>
            </a:r>
            <a:endParaRPr/>
          </a:p>
          <a:p>
            <a:pPr indent="-342900" lvl="0" marL="457200" rtl="0" algn="l">
              <a:spcBef>
                <a:spcPts val="0"/>
              </a:spcBef>
              <a:spcAft>
                <a:spcPts val="0"/>
              </a:spcAft>
              <a:buSzPts val="1800"/>
              <a:buChar char="●"/>
            </a:pPr>
            <a:r>
              <a:rPr lang="en"/>
              <a:t>Robin Glover (SharpCap author) said the QHY SDK </a:t>
            </a:r>
            <a:r>
              <a:rPr lang="en" u="sng">
                <a:solidFill>
                  <a:schemeClr val="hlink"/>
                </a:solidFill>
                <a:hlinkClick r:id="rId3"/>
              </a:rPr>
              <a:t>seems to have changed</a:t>
            </a:r>
            <a:r>
              <a:rPr lang="en"/>
              <a:t>:</a:t>
            </a:r>
            <a:endParaRPr/>
          </a:p>
          <a:p>
            <a:pPr indent="-342900" lvl="1" marL="914400" rtl="0" algn="l">
              <a:spcBef>
                <a:spcPts val="0"/>
              </a:spcBef>
              <a:spcAft>
                <a:spcPts val="0"/>
              </a:spcAft>
              <a:buSzPts val="1800"/>
              <a:buChar char="○"/>
            </a:pPr>
            <a:r>
              <a:rPr lang="en" sz="1800"/>
              <a:t>“... it looks like the way that the calibration needs to be done has changed … [V]alues of a few thousand were sufficient [once], but now values in the millions seem to be the correct result.”</a:t>
            </a:r>
            <a:endParaRPr sz="1800"/>
          </a:p>
          <a:p>
            <a:pPr indent="-342900" lvl="1" marL="914400" rtl="0" algn="l">
              <a:spcBef>
                <a:spcPts val="0"/>
              </a:spcBef>
              <a:spcAft>
                <a:spcPts val="0"/>
              </a:spcAft>
              <a:buSzPts val="1800"/>
              <a:buChar char="○"/>
            </a:pPr>
            <a:r>
              <a:rPr lang="en" sz="1800" u="sng">
                <a:solidFill>
                  <a:schemeClr val="hlink"/>
                </a:solidFill>
                <a:hlinkClick r:id="rId4"/>
              </a:rPr>
              <a:t>Also</a:t>
            </a:r>
            <a:r>
              <a:rPr lang="en" sz="1800"/>
              <a:t>: “... we discovered that if you don't have accurate calibration ... the GPS system can be badly off (much more than you would think if you had the idea that the calibration was just [a] fine tuning mechanism).”</a:t>
            </a:r>
            <a:endParaRPr sz="1800"/>
          </a:p>
        </p:txBody>
      </p:sp>
      <p:sp>
        <p:nvSpPr>
          <p:cNvPr id="188" name="Google Shape;188;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Calibration needed more often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animEffect filter="fade" transition="in">
                                      <p:cBhvr>
                                        <p:cTn dur="1"/>
                                        <p:tgtEl>
                                          <p:spTgt spid="1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animEffect filter="fade" transition="in">
                                      <p:cBhvr>
                                        <p:cTn dur="1"/>
                                        <p:tgtEl>
                                          <p:spTgt spid="1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2" st="2"/>
                                            </p:txEl>
                                          </p:spTgt>
                                        </p:tgtEl>
                                        <p:attrNameLst>
                                          <p:attrName>style.visibility</p:attrName>
                                        </p:attrNameLst>
                                      </p:cBhvr>
                                      <p:to>
                                        <p:strVal val="visible"/>
                                      </p:to>
                                    </p:set>
                                    <p:animEffect filter="fade" transition="in">
                                      <p:cBhvr>
                                        <p:cTn dur="1"/>
                                        <p:tgtEl>
                                          <p:spTgt spid="1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3" st="3"/>
                                            </p:txEl>
                                          </p:spTgt>
                                        </p:tgtEl>
                                        <p:attrNameLst>
                                          <p:attrName>style.visibility</p:attrName>
                                        </p:attrNameLst>
                                      </p:cBhvr>
                                      <p:to>
                                        <p:strVal val="visible"/>
                                      </p:to>
                                    </p:set>
                                    <p:animEffect filter="fade" transition="in">
                                      <p:cBhvr>
                                        <p:cTn dur="1"/>
                                        <p:tgtEl>
                                          <p:spTgt spid="18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7"/>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Image credit: Dr. Christian Weber</a:t>
            </a:r>
            <a:endParaRPr/>
          </a:p>
        </p:txBody>
      </p:sp>
      <p:pic>
        <p:nvPicPr>
          <p:cNvPr id="194" name="Google Shape;194;p37"/>
          <p:cNvPicPr preferRelativeResize="0"/>
          <p:nvPr/>
        </p:nvPicPr>
        <p:blipFill>
          <a:blip r:embed="rId3">
            <a:alphaModFix/>
          </a:blip>
          <a:stretch>
            <a:fillRect/>
          </a:stretch>
        </p:blipFill>
        <p:spPr>
          <a:xfrm>
            <a:off x="930925" y="242363"/>
            <a:ext cx="7282160" cy="465877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Correct Start/End Pos values depend on:</a:t>
            </a:r>
            <a:endParaRPr/>
          </a:p>
          <a:p>
            <a:pPr indent="-317500" lvl="1" marL="914400" rtl="0" algn="l">
              <a:spcBef>
                <a:spcPts val="0"/>
              </a:spcBef>
              <a:spcAft>
                <a:spcPts val="0"/>
              </a:spcAft>
              <a:buSzPts val="1400"/>
              <a:buChar char="○"/>
            </a:pPr>
            <a:r>
              <a:rPr lang="en"/>
              <a:t>Exposure</a:t>
            </a:r>
            <a:endParaRPr/>
          </a:p>
          <a:p>
            <a:pPr indent="-317500" lvl="1" marL="914400" rtl="0" algn="l">
              <a:spcBef>
                <a:spcPts val="0"/>
              </a:spcBef>
              <a:spcAft>
                <a:spcPts val="0"/>
              </a:spcAft>
              <a:buSzPts val="1400"/>
              <a:buChar char="○"/>
            </a:pPr>
            <a:r>
              <a:rPr lang="en"/>
              <a:t>Binning</a:t>
            </a:r>
            <a:endParaRPr/>
          </a:p>
          <a:p>
            <a:pPr indent="-317500" lvl="1" marL="914400" rtl="0" algn="l">
              <a:spcBef>
                <a:spcPts val="0"/>
              </a:spcBef>
              <a:spcAft>
                <a:spcPts val="0"/>
              </a:spcAft>
              <a:buSzPts val="1400"/>
              <a:buChar char="○"/>
            </a:pPr>
            <a:r>
              <a:rPr lang="en"/>
              <a:t>Capture Area (vertical extent)</a:t>
            </a:r>
            <a:endParaRPr/>
          </a:p>
          <a:p>
            <a:pPr indent="-317500" lvl="1" marL="914400" rtl="0" algn="l">
              <a:spcBef>
                <a:spcPts val="0"/>
              </a:spcBef>
              <a:spcAft>
                <a:spcPts val="0"/>
              </a:spcAft>
              <a:buSzPts val="1400"/>
              <a:buChar char="○"/>
            </a:pPr>
            <a:r>
              <a:rPr lang="en"/>
              <a:t>Color Space (MONO8 vs MONO16)</a:t>
            </a:r>
            <a:endParaRPr/>
          </a:p>
          <a:p>
            <a:pPr indent="-317500" lvl="1" marL="914400" rtl="0" algn="l">
              <a:spcBef>
                <a:spcPts val="0"/>
              </a:spcBef>
              <a:spcAft>
                <a:spcPts val="0"/>
              </a:spcAft>
              <a:buSzPts val="1400"/>
              <a:buChar char="○"/>
            </a:pPr>
            <a:r>
              <a:rPr lang="en"/>
              <a:t>USB Traffic (also USB2 vs USB3 ports)</a:t>
            </a:r>
            <a:endParaRPr/>
          </a:p>
          <a:p>
            <a:pPr indent="-342900" lvl="0" marL="457200" rtl="0" algn="l">
              <a:spcBef>
                <a:spcPts val="0"/>
              </a:spcBef>
              <a:spcAft>
                <a:spcPts val="0"/>
              </a:spcAft>
              <a:buSzPts val="1800"/>
              <a:buChar char="●"/>
            </a:pPr>
            <a:r>
              <a:rPr lang="en"/>
              <a:t>Formula was derived to roughly predict Start/End Pos based on settings</a:t>
            </a:r>
            <a:endParaRPr/>
          </a:p>
        </p:txBody>
      </p:sp>
      <p:sp>
        <p:nvSpPr>
          <p:cNvPr id="200" name="Google Shape;200;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of tests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animEffect filter="fade" transition="in">
                                      <p:cBhvr>
                                        <p:cTn dur="1"/>
                                        <p:tgtEl>
                                          <p:spTgt spid="1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1" st="1"/>
                                            </p:txEl>
                                          </p:spTgt>
                                        </p:tgtEl>
                                        <p:attrNameLst>
                                          <p:attrName>style.visibility</p:attrName>
                                        </p:attrNameLst>
                                      </p:cBhvr>
                                      <p:to>
                                        <p:strVal val="visible"/>
                                      </p:to>
                                    </p:set>
                                    <p:animEffect filter="fade" transition="in">
                                      <p:cBhvr>
                                        <p:cTn dur="1"/>
                                        <p:tgtEl>
                                          <p:spTgt spid="1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2" st="2"/>
                                            </p:txEl>
                                          </p:spTgt>
                                        </p:tgtEl>
                                        <p:attrNameLst>
                                          <p:attrName>style.visibility</p:attrName>
                                        </p:attrNameLst>
                                      </p:cBhvr>
                                      <p:to>
                                        <p:strVal val="visible"/>
                                      </p:to>
                                    </p:set>
                                    <p:animEffect filter="fade" transition="in">
                                      <p:cBhvr>
                                        <p:cTn dur="1"/>
                                        <p:tgtEl>
                                          <p:spTgt spid="1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3" st="3"/>
                                            </p:txEl>
                                          </p:spTgt>
                                        </p:tgtEl>
                                        <p:attrNameLst>
                                          <p:attrName>style.visibility</p:attrName>
                                        </p:attrNameLst>
                                      </p:cBhvr>
                                      <p:to>
                                        <p:strVal val="visible"/>
                                      </p:to>
                                    </p:set>
                                    <p:animEffect filter="fade" transition="in">
                                      <p:cBhvr>
                                        <p:cTn dur="1"/>
                                        <p:tgtEl>
                                          <p:spTgt spid="1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4" st="4"/>
                                            </p:txEl>
                                          </p:spTgt>
                                        </p:tgtEl>
                                        <p:attrNameLst>
                                          <p:attrName>style.visibility</p:attrName>
                                        </p:attrNameLst>
                                      </p:cBhvr>
                                      <p:to>
                                        <p:strVal val="visible"/>
                                      </p:to>
                                    </p:set>
                                    <p:animEffect filter="fade" transition="in">
                                      <p:cBhvr>
                                        <p:cTn dur="1"/>
                                        <p:tgtEl>
                                          <p:spTgt spid="19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5" st="5"/>
                                            </p:txEl>
                                          </p:spTgt>
                                        </p:tgtEl>
                                        <p:attrNameLst>
                                          <p:attrName>style.visibility</p:attrName>
                                        </p:attrNameLst>
                                      </p:cBhvr>
                                      <p:to>
                                        <p:strVal val="visible"/>
                                      </p:to>
                                    </p:set>
                                    <p:animEffect filter="fade" transition="in">
                                      <p:cBhvr>
                                        <p:cTn dur="1"/>
                                        <p:tgtEl>
                                          <p:spTgt spid="19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6" st="6"/>
                                            </p:txEl>
                                          </p:spTgt>
                                        </p:tgtEl>
                                        <p:attrNameLst>
                                          <p:attrName>style.visibility</p:attrName>
                                        </p:attrNameLst>
                                      </p:cBhvr>
                                      <p:to>
                                        <p:strVal val="visible"/>
                                      </p:to>
                                    </p:set>
                                    <p:animEffect filter="fade" transition="in">
                                      <p:cBhvr>
                                        <p:cTn dur="1"/>
                                        <p:tgtEl>
                                          <p:spTgt spid="19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9"/>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6" name="Google Shape;206;p39"/>
          <p:cNvPicPr preferRelativeResize="0"/>
          <p:nvPr/>
        </p:nvPicPr>
        <p:blipFill>
          <a:blip r:embed="rId3">
            <a:alphaModFix/>
          </a:blip>
          <a:stretch>
            <a:fillRect/>
          </a:stretch>
        </p:blipFill>
        <p:spPr>
          <a:xfrm>
            <a:off x="791950" y="242363"/>
            <a:ext cx="7560095" cy="46587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0"/>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2" name="Google Shape;212;p40"/>
          <p:cNvPicPr preferRelativeResize="0"/>
          <p:nvPr/>
        </p:nvPicPr>
        <p:blipFill>
          <a:blip r:embed="rId3">
            <a:alphaModFix/>
          </a:blip>
          <a:stretch>
            <a:fillRect/>
          </a:stretch>
        </p:blipFill>
        <p:spPr>
          <a:xfrm>
            <a:off x="791950" y="242363"/>
            <a:ext cx="7560095" cy="46587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1"/>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8" name="Google Shape;218;p41"/>
          <p:cNvPicPr preferRelativeResize="0"/>
          <p:nvPr/>
        </p:nvPicPr>
        <p:blipFill>
          <a:blip r:embed="rId3">
            <a:alphaModFix/>
          </a:blip>
          <a:stretch>
            <a:fillRect/>
          </a:stretch>
        </p:blipFill>
        <p:spPr>
          <a:xfrm>
            <a:off x="791950" y="242363"/>
            <a:ext cx="7560095" cy="46587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2"/>
          <p:cNvSpPr txBox="1"/>
          <p:nvPr>
            <p:ph type="title"/>
          </p:nvPr>
        </p:nvSpPr>
        <p:spPr>
          <a:xfrm>
            <a:off x="311700" y="1749575"/>
            <a:ext cx="8520600" cy="85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Calibration Problems II</a:t>
            </a:r>
            <a:endParaRPr/>
          </a:p>
        </p:txBody>
      </p:sp>
      <p:sp>
        <p:nvSpPr>
          <p:cNvPr id="224" name="Google Shape;224;p42"/>
          <p:cNvSpPr txBox="1"/>
          <p:nvPr>
            <p:ph idx="1" type="subTitle"/>
          </p:nvPr>
        </p:nvSpPr>
        <p:spPr>
          <a:xfrm>
            <a:off x="311700" y="2768425"/>
            <a:ext cx="8520600" cy="67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deep dive:  Crazy stuff that requires calibration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1/6: </a:t>
            </a:r>
            <a:r>
              <a:rPr lang="en"/>
              <a:t>End Pos cliff</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calibrate?</a:t>
            </a:r>
            <a:endParaRPr/>
          </a:p>
        </p:txBody>
      </p:sp>
      <p:sp>
        <p:nvSpPr>
          <p:cNvPr id="75" name="Google Shape;75;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Timestamp accuracy</a:t>
            </a:r>
            <a:endParaRPr/>
          </a:p>
          <a:p>
            <a:pPr indent="-342900" lvl="0" marL="457200" rtl="0" algn="l">
              <a:spcBef>
                <a:spcPts val="0"/>
              </a:spcBef>
              <a:spcAft>
                <a:spcPts val="0"/>
              </a:spcAft>
              <a:buSzPts val="1800"/>
              <a:buChar char="●"/>
            </a:pPr>
            <a:r>
              <a:rPr lang="en"/>
              <a:t>Exposure accuracy -- can be off by 100ms+ if calibration way off</a:t>
            </a:r>
            <a:endParaRPr/>
          </a:p>
          <a:p>
            <a:pPr indent="-342900" lvl="0" marL="457200" rtl="0" algn="l">
              <a:spcBef>
                <a:spcPts val="0"/>
              </a:spcBef>
              <a:spcAft>
                <a:spcPts val="0"/>
              </a:spcAft>
              <a:buSzPts val="1800"/>
              <a:buChar char="●"/>
            </a:pPr>
            <a:r>
              <a:rPr lang="en"/>
              <a:t>Avoid </a:t>
            </a:r>
            <a:r>
              <a:rPr i="1" lang="en"/>
              <a:t>complete</a:t>
            </a:r>
            <a:r>
              <a:rPr lang="en"/>
              <a:t> timestamp loss (frozen and/or BadCalibrationReduceEndPos)</a:t>
            </a:r>
            <a:endParaRPr/>
          </a:p>
          <a:p>
            <a:pPr indent="-342900" lvl="0" marL="457200" rtl="0" algn="l">
              <a:spcBef>
                <a:spcPts val="0"/>
              </a:spcBef>
              <a:spcAft>
                <a:spcPts val="0"/>
              </a:spcAft>
              <a:buSzPts val="1800"/>
              <a:buChar char="●"/>
            </a:pPr>
            <a:r>
              <a:rPr lang="en"/>
              <a:t>Correct calibration changes with setting changes:</a:t>
            </a:r>
            <a:endParaRPr/>
          </a:p>
          <a:p>
            <a:pPr indent="-317500" lvl="1" marL="914400" rtl="0" algn="l">
              <a:spcBef>
                <a:spcPts val="0"/>
              </a:spcBef>
              <a:spcAft>
                <a:spcPts val="0"/>
              </a:spcAft>
              <a:buSzPts val="1400"/>
              <a:buChar char="○"/>
            </a:pPr>
            <a:r>
              <a:rPr lang="en"/>
              <a:t>Exposure</a:t>
            </a:r>
            <a:endParaRPr/>
          </a:p>
          <a:p>
            <a:pPr indent="-317500" lvl="1" marL="914400" rtl="0" algn="l">
              <a:spcBef>
                <a:spcPts val="0"/>
              </a:spcBef>
              <a:spcAft>
                <a:spcPts val="0"/>
              </a:spcAft>
              <a:buSzPts val="1400"/>
              <a:buChar char="○"/>
            </a:pPr>
            <a:r>
              <a:rPr lang="en"/>
              <a:t>Binning</a:t>
            </a:r>
            <a:endParaRPr/>
          </a:p>
          <a:p>
            <a:pPr indent="-317500" lvl="1" marL="914400" rtl="0" algn="l">
              <a:spcBef>
                <a:spcPts val="0"/>
              </a:spcBef>
              <a:spcAft>
                <a:spcPts val="0"/>
              </a:spcAft>
              <a:buSzPts val="1400"/>
              <a:buChar char="○"/>
            </a:pPr>
            <a:r>
              <a:rPr lang="en"/>
              <a:t>Capture Area (vertical extent)</a:t>
            </a:r>
            <a:endParaRPr/>
          </a:p>
          <a:p>
            <a:pPr indent="-317500" lvl="1" marL="914400" rtl="0" algn="l">
              <a:spcBef>
                <a:spcPts val="0"/>
              </a:spcBef>
              <a:spcAft>
                <a:spcPts val="0"/>
              </a:spcAft>
              <a:buSzPts val="1400"/>
              <a:buChar char="○"/>
            </a:pPr>
            <a:r>
              <a:rPr lang="en"/>
              <a:t>Color Space (MONO8 vs MONO16)</a:t>
            </a:r>
            <a:endParaRPr/>
          </a:p>
          <a:p>
            <a:pPr indent="-317500" lvl="1" marL="914400" rtl="0" algn="l">
              <a:spcBef>
                <a:spcPts val="0"/>
              </a:spcBef>
              <a:spcAft>
                <a:spcPts val="0"/>
              </a:spcAft>
              <a:buSzPts val="1400"/>
              <a:buChar char="○"/>
            </a:pPr>
            <a:r>
              <a:rPr lang="en"/>
              <a:t>USB Traffic (also USB2 vs USB3 ports)</a:t>
            </a:r>
            <a:endParaRPr/>
          </a:p>
          <a:p>
            <a:pPr indent="-317500" lvl="1" marL="914400" rtl="0" algn="l">
              <a:spcBef>
                <a:spcPts val="0"/>
              </a:spcBef>
              <a:spcAft>
                <a:spcPts val="0"/>
              </a:spcAft>
              <a:buSzPts val="1400"/>
              <a:buChar char="○"/>
            </a:pPr>
            <a:r>
              <a:rPr lang="en"/>
              <a:t>Start/End Pos (the actual calibration settings)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animEffect filter="fade" transition="in">
                                      <p:cBhvr>
                                        <p:cTn dur="1"/>
                                        <p:tgtEl>
                                          <p:spTgt spid="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animEffect filter="fade" transition="in">
                                      <p:cBhvr>
                                        <p:cTn dur="1"/>
                                        <p:tgtEl>
                                          <p:spTgt spid="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2" st="2"/>
                                            </p:txEl>
                                          </p:spTgt>
                                        </p:tgtEl>
                                        <p:attrNameLst>
                                          <p:attrName>style.visibility</p:attrName>
                                        </p:attrNameLst>
                                      </p:cBhvr>
                                      <p:to>
                                        <p:strVal val="visible"/>
                                      </p:to>
                                    </p:set>
                                    <p:animEffect filter="fade" transition="in">
                                      <p:cBhvr>
                                        <p:cTn dur="1"/>
                                        <p:tgtEl>
                                          <p:spTgt spid="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3" st="3"/>
                                            </p:txEl>
                                          </p:spTgt>
                                        </p:tgtEl>
                                        <p:attrNameLst>
                                          <p:attrName>style.visibility</p:attrName>
                                        </p:attrNameLst>
                                      </p:cBhvr>
                                      <p:to>
                                        <p:strVal val="visible"/>
                                      </p:to>
                                    </p:set>
                                    <p:animEffect filter="fade" transition="in">
                                      <p:cBhvr>
                                        <p:cTn dur="1"/>
                                        <p:tgtEl>
                                          <p:spTgt spid="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4" st="4"/>
                                            </p:txEl>
                                          </p:spTgt>
                                        </p:tgtEl>
                                        <p:attrNameLst>
                                          <p:attrName>style.visibility</p:attrName>
                                        </p:attrNameLst>
                                      </p:cBhvr>
                                      <p:to>
                                        <p:strVal val="visible"/>
                                      </p:to>
                                    </p:set>
                                    <p:animEffect filter="fade" transition="in">
                                      <p:cBhvr>
                                        <p:cTn dur="1"/>
                                        <p:tgtEl>
                                          <p:spTgt spid="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5" st="5"/>
                                            </p:txEl>
                                          </p:spTgt>
                                        </p:tgtEl>
                                        <p:attrNameLst>
                                          <p:attrName>style.visibility</p:attrName>
                                        </p:attrNameLst>
                                      </p:cBhvr>
                                      <p:to>
                                        <p:strVal val="visible"/>
                                      </p:to>
                                    </p:set>
                                    <p:animEffect filter="fade" transition="in">
                                      <p:cBhvr>
                                        <p:cTn dur="1"/>
                                        <p:tgtEl>
                                          <p:spTgt spid="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6" st="6"/>
                                            </p:txEl>
                                          </p:spTgt>
                                        </p:tgtEl>
                                        <p:attrNameLst>
                                          <p:attrName>style.visibility</p:attrName>
                                        </p:attrNameLst>
                                      </p:cBhvr>
                                      <p:to>
                                        <p:strVal val="visible"/>
                                      </p:to>
                                    </p:set>
                                    <p:animEffect filter="fade" transition="in">
                                      <p:cBhvr>
                                        <p:cTn dur="1"/>
                                        <p:tgtEl>
                                          <p:spTgt spid="7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7" st="7"/>
                                            </p:txEl>
                                          </p:spTgt>
                                        </p:tgtEl>
                                        <p:attrNameLst>
                                          <p:attrName>style.visibility</p:attrName>
                                        </p:attrNameLst>
                                      </p:cBhvr>
                                      <p:to>
                                        <p:strVal val="visible"/>
                                      </p:to>
                                    </p:set>
                                    <p:animEffect filter="fade" transition="in">
                                      <p:cBhvr>
                                        <p:cTn dur="1"/>
                                        <p:tgtEl>
                                          <p:spTgt spid="7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8" st="8"/>
                                            </p:txEl>
                                          </p:spTgt>
                                        </p:tgtEl>
                                        <p:attrNameLst>
                                          <p:attrName>style.visibility</p:attrName>
                                        </p:attrNameLst>
                                      </p:cBhvr>
                                      <p:to>
                                        <p:strVal val="visible"/>
                                      </p:to>
                                    </p:set>
                                    <p:animEffect filter="fade" transition="in">
                                      <p:cBhvr>
                                        <p:cTn dur="1"/>
                                        <p:tgtEl>
                                          <p:spTgt spid="7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9" st="9"/>
                                            </p:txEl>
                                          </p:spTgt>
                                        </p:tgtEl>
                                        <p:attrNameLst>
                                          <p:attrName>style.visibility</p:attrName>
                                        </p:attrNameLst>
                                      </p:cBhvr>
                                      <p:to>
                                        <p:strVal val="visible"/>
                                      </p:to>
                                    </p:set>
                                    <p:animEffect filter="fade" transition="in">
                                      <p:cBhvr>
                                        <p:cTn dur="1"/>
                                        <p:tgtEl>
                                          <p:spTgt spid="75">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4"/>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5" name="Google Shape;235;p44"/>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Solution: Stay back from cliff: Set End Pos down ~1K - ~10K from calibration</a:t>
            </a:r>
            <a:endParaRPr/>
          </a:p>
          <a:p>
            <a:pPr indent="-317500" lvl="1" marL="914400" rtl="0" algn="l">
              <a:spcBef>
                <a:spcPts val="0"/>
              </a:spcBef>
              <a:spcAft>
                <a:spcPts val="0"/>
              </a:spcAft>
              <a:buSzPts val="1400"/>
              <a:buChar char="○"/>
            </a:pPr>
            <a:r>
              <a:rPr lang="en"/>
              <a:t>No real accuracy issue: even 10K is ~0.13ms</a:t>
            </a:r>
            <a:endParaRPr/>
          </a:p>
          <a:p>
            <a:pPr indent="-317500" lvl="1" marL="914400" rtl="0" algn="l">
              <a:spcBef>
                <a:spcPts val="0"/>
              </a:spcBef>
              <a:spcAft>
                <a:spcPts val="0"/>
              </a:spcAft>
              <a:buSzPts val="1400"/>
              <a:buChar char="○"/>
            </a:pPr>
            <a:r>
              <a:rPr lang="en"/>
              <a:t>Clock skew could push a close-to-cliff value (50 away) over the cliff -- so stay back</a:t>
            </a:r>
            <a:endParaRPr/>
          </a:p>
          <a:p>
            <a:pPr indent="-317500" lvl="1" marL="914400" rtl="0" algn="l">
              <a:spcBef>
                <a:spcPts val="0"/>
              </a:spcBef>
              <a:spcAft>
                <a:spcPts val="0"/>
              </a:spcAft>
              <a:buSzPts val="1400"/>
              <a:buChar char="○"/>
            </a:pPr>
            <a:r>
              <a:rPr lang="en"/>
              <a:t>Downside: more susceptible to LED-may-light-when-profile-loads bug (to be discussed)</a:t>
            </a:r>
            <a:endParaRPr/>
          </a:p>
          <a:p>
            <a:pPr indent="-317500" lvl="1" marL="914400" rtl="0" algn="l">
              <a:spcBef>
                <a:spcPts val="0"/>
              </a:spcBef>
              <a:spcAft>
                <a:spcPts val="0"/>
              </a:spcAft>
              <a:buSzPts val="1400"/>
              <a:buChar char="○"/>
            </a:pPr>
            <a:r>
              <a:rPr lang="en"/>
              <a:t>Upside: more likely to </a:t>
            </a:r>
            <a:r>
              <a:rPr i="1" lang="en"/>
              <a:t>notice</a:t>
            </a:r>
            <a:r>
              <a:rPr lang="en"/>
              <a:t> and hence work around </a:t>
            </a:r>
            <a:r>
              <a:rPr lang="en"/>
              <a:t>LED-may-light-when-profile-loads</a:t>
            </a:r>
            <a:endParaRPr/>
          </a:p>
          <a:p>
            <a:pPr indent="-342900" lvl="0" marL="457200" rtl="0" algn="l">
              <a:spcBef>
                <a:spcPts val="0"/>
              </a:spcBef>
              <a:spcAft>
                <a:spcPts val="0"/>
              </a:spcAft>
              <a:buSzPts val="1800"/>
              <a:buChar char="●"/>
            </a:pPr>
            <a:r>
              <a:rPr lang="en"/>
              <a:t>Versions affected: 3.2.6226+?  Unsure</a:t>
            </a:r>
            <a:endParaRPr/>
          </a:p>
        </p:txBody>
      </p:sp>
      <p:sp>
        <p:nvSpPr>
          <p:cNvPr id="241" name="Google Shape;241;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End Pos cliff: BadCal near calibrated value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0" st="0"/>
                                            </p:txEl>
                                          </p:spTgt>
                                        </p:tgtEl>
                                        <p:attrNameLst>
                                          <p:attrName>style.visibility</p:attrName>
                                        </p:attrNameLst>
                                      </p:cBhvr>
                                      <p:to>
                                        <p:strVal val="visible"/>
                                      </p:to>
                                    </p:set>
                                    <p:animEffect filter="fade" transition="in">
                                      <p:cBhvr>
                                        <p:cTn dur="1"/>
                                        <p:tgtEl>
                                          <p:spTgt spid="2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1" st="1"/>
                                            </p:txEl>
                                          </p:spTgt>
                                        </p:tgtEl>
                                        <p:attrNameLst>
                                          <p:attrName>style.visibility</p:attrName>
                                        </p:attrNameLst>
                                      </p:cBhvr>
                                      <p:to>
                                        <p:strVal val="visible"/>
                                      </p:to>
                                    </p:set>
                                    <p:animEffect filter="fade" transition="in">
                                      <p:cBhvr>
                                        <p:cTn dur="1"/>
                                        <p:tgtEl>
                                          <p:spTgt spid="2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2" st="2"/>
                                            </p:txEl>
                                          </p:spTgt>
                                        </p:tgtEl>
                                        <p:attrNameLst>
                                          <p:attrName>style.visibility</p:attrName>
                                        </p:attrNameLst>
                                      </p:cBhvr>
                                      <p:to>
                                        <p:strVal val="visible"/>
                                      </p:to>
                                    </p:set>
                                    <p:animEffect filter="fade" transition="in">
                                      <p:cBhvr>
                                        <p:cTn dur="1"/>
                                        <p:tgtEl>
                                          <p:spTgt spid="2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3" st="3"/>
                                            </p:txEl>
                                          </p:spTgt>
                                        </p:tgtEl>
                                        <p:attrNameLst>
                                          <p:attrName>style.visibility</p:attrName>
                                        </p:attrNameLst>
                                      </p:cBhvr>
                                      <p:to>
                                        <p:strVal val="visible"/>
                                      </p:to>
                                    </p:set>
                                    <p:animEffect filter="fade" transition="in">
                                      <p:cBhvr>
                                        <p:cTn dur="1"/>
                                        <p:tgtEl>
                                          <p:spTgt spid="2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4" st="4"/>
                                            </p:txEl>
                                          </p:spTgt>
                                        </p:tgtEl>
                                        <p:attrNameLst>
                                          <p:attrName>style.visibility</p:attrName>
                                        </p:attrNameLst>
                                      </p:cBhvr>
                                      <p:to>
                                        <p:strVal val="visible"/>
                                      </p:to>
                                    </p:set>
                                    <p:animEffect filter="fade" transition="in">
                                      <p:cBhvr>
                                        <p:cTn dur="1"/>
                                        <p:tgtEl>
                                          <p:spTgt spid="2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5" st="5"/>
                                            </p:txEl>
                                          </p:spTgt>
                                        </p:tgtEl>
                                        <p:attrNameLst>
                                          <p:attrName>style.visibility</p:attrName>
                                        </p:attrNameLst>
                                      </p:cBhvr>
                                      <p:to>
                                        <p:strVal val="visible"/>
                                      </p:to>
                                    </p:set>
                                    <p:animEffect filter="fade" transition="in">
                                      <p:cBhvr>
                                        <p:cTn dur="1"/>
                                        <p:tgtEl>
                                          <p:spTgt spid="24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2/6: BadData can really mean BadCal --</a:t>
            </a:r>
            <a:endParaRPr/>
          </a:p>
          <a:p>
            <a:pPr indent="0" lvl="0" marL="0" rtl="0" algn="ctr">
              <a:spcBef>
                <a:spcPts val="0"/>
              </a:spcBef>
              <a:spcAft>
                <a:spcPts val="0"/>
              </a:spcAft>
              <a:buNone/>
            </a:pPr>
            <a:r>
              <a:rPr lang="en"/>
              <a:t>and stay stuck</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7"/>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2" name="Google Shape;252;p47"/>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How it happens:</a:t>
            </a:r>
            <a:endParaRPr/>
          </a:p>
          <a:p>
            <a:pPr indent="-317500" lvl="1" marL="914400" rtl="0" algn="l">
              <a:spcBef>
                <a:spcPts val="0"/>
              </a:spcBef>
              <a:spcAft>
                <a:spcPts val="0"/>
              </a:spcAft>
              <a:buSzPts val="1400"/>
              <a:buChar char="○"/>
            </a:pPr>
            <a:r>
              <a:rPr lang="en"/>
              <a:t>Camera starts with no GPS fix </a:t>
            </a:r>
            <a:r>
              <a:rPr i="1" lang="en"/>
              <a:t>and</a:t>
            </a:r>
            <a:r>
              <a:rPr lang="en"/>
              <a:t> bad calibration</a:t>
            </a:r>
            <a:endParaRPr/>
          </a:p>
          <a:p>
            <a:pPr indent="-317500" lvl="1" marL="914400" rtl="0" algn="l">
              <a:spcBef>
                <a:spcPts val="0"/>
              </a:spcBef>
              <a:spcAft>
                <a:spcPts val="0"/>
              </a:spcAft>
              <a:buSzPts val="1400"/>
              <a:buChar char="○"/>
            </a:pPr>
            <a:r>
              <a:rPr lang="en"/>
              <a:t>GPS time is thus &gt;24 hrs bad (no fix) </a:t>
            </a:r>
            <a:r>
              <a:rPr i="1" lang="en"/>
              <a:t>and</a:t>
            </a:r>
            <a:r>
              <a:rPr lang="en"/>
              <a:t> frozen (bad calibration)</a:t>
            </a:r>
            <a:endParaRPr/>
          </a:p>
          <a:p>
            <a:pPr indent="-317500" lvl="1" marL="914400" rtl="0" algn="l">
              <a:spcBef>
                <a:spcPts val="0"/>
              </a:spcBef>
              <a:spcAft>
                <a:spcPts val="0"/>
              </a:spcAft>
              <a:buSzPts val="1400"/>
              <a:buChar char="○"/>
            </a:pPr>
            <a:r>
              <a:rPr lang="en"/>
              <a:t>SharpCap prioritizes bad time as BadData, over frozen time as BadCalibrationReduceEndPos</a:t>
            </a:r>
            <a:endParaRPr/>
          </a:p>
          <a:p>
            <a:pPr indent="-317500" lvl="1" marL="914400" rtl="0" algn="l">
              <a:spcBef>
                <a:spcPts val="0"/>
              </a:spcBef>
              <a:spcAft>
                <a:spcPts val="0"/>
              </a:spcAft>
              <a:buSzPts val="1400"/>
              <a:buChar char="○"/>
            </a:pPr>
            <a:r>
              <a:rPr lang="en"/>
              <a:t>Camera gets a GPS fix -- but due to bad calibration, time still frozen, so still says BadData</a:t>
            </a:r>
            <a:endParaRPr/>
          </a:p>
          <a:p>
            <a:pPr indent="-317500" lvl="1" marL="914400" rtl="0" algn="l">
              <a:spcBef>
                <a:spcPts val="0"/>
              </a:spcBef>
              <a:spcAft>
                <a:spcPts val="0"/>
              </a:spcAft>
              <a:buSzPts val="1400"/>
              <a:buChar char="○"/>
            </a:pPr>
            <a:r>
              <a:rPr lang="en"/>
              <a:t>We keep waiting for BadData to resolve, thinking there </a:t>
            </a:r>
            <a:r>
              <a:rPr i="1" lang="en"/>
              <a:t>isn’t</a:t>
            </a:r>
            <a:r>
              <a:rPr lang="en"/>
              <a:t> a GPS fix</a:t>
            </a:r>
            <a:endParaRPr/>
          </a:p>
          <a:p>
            <a:pPr indent="-317500" lvl="1" marL="914400" rtl="0" algn="l">
              <a:spcBef>
                <a:spcPts val="0"/>
              </a:spcBef>
              <a:spcAft>
                <a:spcPts val="0"/>
              </a:spcAft>
              <a:buSzPts val="1400"/>
              <a:buChar char="○"/>
            </a:pPr>
            <a:r>
              <a:rPr lang="en"/>
              <a:t>But in this case </a:t>
            </a:r>
            <a:r>
              <a:rPr i="1" lang="en"/>
              <a:t>BadData will never go away until End Pos is calibrated/reduced</a:t>
            </a:r>
            <a:endParaRPr i="1"/>
          </a:p>
          <a:p>
            <a:pPr indent="-342900" lvl="0" marL="457200" rtl="0" algn="l">
              <a:spcBef>
                <a:spcPts val="0"/>
              </a:spcBef>
              <a:spcAft>
                <a:spcPts val="0"/>
              </a:spcAft>
              <a:buSzPts val="1800"/>
              <a:buChar char="●"/>
            </a:pPr>
            <a:r>
              <a:rPr lang="en"/>
              <a:t>Solution: If BadData seen, ensure current settings calibrated before waiting</a:t>
            </a:r>
            <a:endParaRPr/>
          </a:p>
          <a:p>
            <a:pPr indent="-317500" lvl="1" marL="914400" rtl="0" algn="l">
              <a:spcBef>
                <a:spcPts val="0"/>
              </a:spcBef>
              <a:spcAft>
                <a:spcPts val="0"/>
              </a:spcAft>
              <a:buSzPts val="1400"/>
              <a:buChar char="○"/>
            </a:pPr>
            <a:r>
              <a:rPr lang="en"/>
              <a:t>Caveat: Auto-load Start/End failure bug (discussed next) can compound this</a:t>
            </a:r>
            <a:endParaRPr/>
          </a:p>
          <a:p>
            <a:pPr indent="-342900" lvl="0" marL="457200" rtl="0" algn="l">
              <a:spcBef>
                <a:spcPts val="0"/>
              </a:spcBef>
              <a:spcAft>
                <a:spcPts val="0"/>
              </a:spcAft>
              <a:buSzPts val="1800"/>
              <a:buChar char="●"/>
            </a:pPr>
            <a:r>
              <a:rPr lang="en"/>
              <a:t>Versions affected: 3.2.6226+?</a:t>
            </a:r>
            <a:endParaRPr/>
          </a:p>
        </p:txBody>
      </p:sp>
      <p:sp>
        <p:nvSpPr>
          <p:cNvPr id="258" name="Google Shape;258;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BadData can mean bad calibration and stay stuck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animEffect filter="fade" transition="in">
                                      <p:cBhvr>
                                        <p:cTn dur="1"/>
                                        <p:tgtEl>
                                          <p:spTgt spid="2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animEffect filter="fade" transition="in">
                                      <p:cBhvr>
                                        <p:cTn dur="1"/>
                                        <p:tgtEl>
                                          <p:spTgt spid="2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animEffect filter="fade" transition="in">
                                      <p:cBhvr>
                                        <p:cTn dur="1"/>
                                        <p:tgtEl>
                                          <p:spTgt spid="2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animEffect filter="fade" transition="in">
                                      <p:cBhvr>
                                        <p:cTn dur="1"/>
                                        <p:tgtEl>
                                          <p:spTgt spid="2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4" st="4"/>
                                            </p:txEl>
                                          </p:spTgt>
                                        </p:tgtEl>
                                        <p:attrNameLst>
                                          <p:attrName>style.visibility</p:attrName>
                                        </p:attrNameLst>
                                      </p:cBhvr>
                                      <p:to>
                                        <p:strVal val="visible"/>
                                      </p:to>
                                    </p:set>
                                    <p:animEffect filter="fade" transition="in">
                                      <p:cBhvr>
                                        <p:cTn dur="1"/>
                                        <p:tgtEl>
                                          <p:spTgt spid="2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5" st="5"/>
                                            </p:txEl>
                                          </p:spTgt>
                                        </p:tgtEl>
                                        <p:attrNameLst>
                                          <p:attrName>style.visibility</p:attrName>
                                        </p:attrNameLst>
                                      </p:cBhvr>
                                      <p:to>
                                        <p:strVal val="visible"/>
                                      </p:to>
                                    </p:set>
                                    <p:animEffect filter="fade" transition="in">
                                      <p:cBhvr>
                                        <p:cTn dur="1"/>
                                        <p:tgtEl>
                                          <p:spTgt spid="2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6" st="6"/>
                                            </p:txEl>
                                          </p:spTgt>
                                        </p:tgtEl>
                                        <p:attrNameLst>
                                          <p:attrName>style.visibility</p:attrName>
                                        </p:attrNameLst>
                                      </p:cBhvr>
                                      <p:to>
                                        <p:strVal val="visible"/>
                                      </p:to>
                                    </p:set>
                                    <p:animEffect filter="fade" transition="in">
                                      <p:cBhvr>
                                        <p:cTn dur="1"/>
                                        <p:tgtEl>
                                          <p:spTgt spid="25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7" st="7"/>
                                            </p:txEl>
                                          </p:spTgt>
                                        </p:tgtEl>
                                        <p:attrNameLst>
                                          <p:attrName>style.visibility</p:attrName>
                                        </p:attrNameLst>
                                      </p:cBhvr>
                                      <p:to>
                                        <p:strVal val="visible"/>
                                      </p:to>
                                    </p:set>
                                    <p:animEffect filter="fade" transition="in">
                                      <p:cBhvr>
                                        <p:cTn dur="1"/>
                                        <p:tgtEl>
                                          <p:spTgt spid="25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8" st="8"/>
                                            </p:txEl>
                                          </p:spTgt>
                                        </p:tgtEl>
                                        <p:attrNameLst>
                                          <p:attrName>style.visibility</p:attrName>
                                        </p:attrNameLst>
                                      </p:cBhvr>
                                      <p:to>
                                        <p:strVal val="visible"/>
                                      </p:to>
                                    </p:set>
                                    <p:animEffect filter="fade" transition="in">
                                      <p:cBhvr>
                                        <p:cTn dur="1"/>
                                        <p:tgtEl>
                                          <p:spTgt spid="25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9" st="9"/>
                                            </p:txEl>
                                          </p:spTgt>
                                        </p:tgtEl>
                                        <p:attrNameLst>
                                          <p:attrName>style.visibility</p:attrName>
                                        </p:attrNameLst>
                                      </p:cBhvr>
                                      <p:to>
                                        <p:strVal val="visible"/>
                                      </p:to>
                                    </p:set>
                                    <p:animEffect filter="fade" transition="in">
                                      <p:cBhvr>
                                        <p:cTn dur="1"/>
                                        <p:tgtEl>
                                          <p:spTgt spid="257">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3/6: Auto-load profile</a:t>
            </a:r>
            <a:endParaRPr/>
          </a:p>
          <a:p>
            <a:pPr indent="0" lvl="0" marL="0" rtl="0" algn="ctr">
              <a:spcBef>
                <a:spcPts val="0"/>
              </a:spcBef>
              <a:spcAft>
                <a:spcPts val="0"/>
              </a:spcAft>
              <a:buNone/>
            </a:pPr>
            <a:r>
              <a:rPr lang="en"/>
              <a:t>can fail to set Start/End Pos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50"/>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9" name="Google Shape;269;p50"/>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1"/>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5" name="Google Shape;275;p51"/>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Profile auto-load (at camera or SharpCap start) can fail to set Start/End Pos</a:t>
            </a:r>
            <a:endParaRPr/>
          </a:p>
          <a:p>
            <a:pPr indent="-342900" lvl="0" marL="457200" rtl="0" algn="l">
              <a:spcBef>
                <a:spcPts val="0"/>
              </a:spcBef>
              <a:spcAft>
                <a:spcPts val="0"/>
              </a:spcAft>
              <a:buSzPts val="1800"/>
              <a:buChar char="●"/>
            </a:pPr>
            <a:r>
              <a:rPr lang="en"/>
              <a:t>Insidious: can trigger `BadData can mean BadCal and stay stuck’ issue</a:t>
            </a:r>
            <a:endParaRPr/>
          </a:p>
          <a:p>
            <a:pPr indent="-342900" lvl="0" marL="457200" rtl="0" algn="l">
              <a:spcBef>
                <a:spcPts val="0"/>
              </a:spcBef>
              <a:spcAft>
                <a:spcPts val="0"/>
              </a:spcAft>
              <a:buSzPts val="1800"/>
              <a:buChar char="●"/>
            </a:pPr>
            <a:r>
              <a:rPr lang="en"/>
              <a:t>Solution: Always hit `Load’ (profile) at camera or SharpCap start</a:t>
            </a:r>
            <a:endParaRPr/>
          </a:p>
          <a:p>
            <a:pPr indent="-317500" lvl="1" marL="914400" rtl="0" algn="l">
              <a:spcBef>
                <a:spcPts val="0"/>
              </a:spcBef>
              <a:spcAft>
                <a:spcPts val="0"/>
              </a:spcAft>
              <a:buSzPts val="1400"/>
              <a:buChar char="○"/>
            </a:pPr>
            <a:r>
              <a:rPr lang="en"/>
              <a:t>Or upgrade to 3.2.6383+ where it was fixed</a:t>
            </a:r>
            <a:endParaRPr/>
          </a:p>
          <a:p>
            <a:pPr indent="-342900" lvl="0" marL="457200" rtl="0" algn="l">
              <a:spcBef>
                <a:spcPts val="0"/>
              </a:spcBef>
              <a:spcAft>
                <a:spcPts val="0"/>
              </a:spcAft>
              <a:buSzPts val="1800"/>
              <a:buChar char="●"/>
            </a:pPr>
            <a:r>
              <a:rPr lang="en"/>
              <a:t>Versions affected: 3.2.6248? through 3.2.6377?</a:t>
            </a:r>
            <a:endParaRPr/>
          </a:p>
        </p:txBody>
      </p:sp>
      <p:sp>
        <p:nvSpPr>
          <p:cNvPr id="281" name="Google Shape;281;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Auto-load profile fails to set Start/End Pos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animEffect filter="fade" transition="in">
                                      <p:cBhvr>
                                        <p:cTn dur="1"/>
                                        <p:tgtEl>
                                          <p:spTgt spid="2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1" st="1"/>
                                            </p:txEl>
                                          </p:spTgt>
                                        </p:tgtEl>
                                        <p:attrNameLst>
                                          <p:attrName>style.visibility</p:attrName>
                                        </p:attrNameLst>
                                      </p:cBhvr>
                                      <p:to>
                                        <p:strVal val="visible"/>
                                      </p:to>
                                    </p:set>
                                    <p:animEffect filter="fade" transition="in">
                                      <p:cBhvr>
                                        <p:cTn dur="1"/>
                                        <p:tgtEl>
                                          <p:spTgt spid="2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2" st="2"/>
                                            </p:txEl>
                                          </p:spTgt>
                                        </p:tgtEl>
                                        <p:attrNameLst>
                                          <p:attrName>style.visibility</p:attrName>
                                        </p:attrNameLst>
                                      </p:cBhvr>
                                      <p:to>
                                        <p:strVal val="visible"/>
                                      </p:to>
                                    </p:set>
                                    <p:animEffect filter="fade" transition="in">
                                      <p:cBhvr>
                                        <p:cTn dur="1"/>
                                        <p:tgtEl>
                                          <p:spTgt spid="2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3" st="3"/>
                                            </p:txEl>
                                          </p:spTgt>
                                        </p:tgtEl>
                                        <p:attrNameLst>
                                          <p:attrName>style.visibility</p:attrName>
                                        </p:attrNameLst>
                                      </p:cBhvr>
                                      <p:to>
                                        <p:strVal val="visible"/>
                                      </p:to>
                                    </p:set>
                                    <p:animEffect filter="fade" transition="in">
                                      <p:cBhvr>
                                        <p:cTn dur="1"/>
                                        <p:tgtEl>
                                          <p:spTgt spid="2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4" st="4"/>
                                            </p:txEl>
                                          </p:spTgt>
                                        </p:tgtEl>
                                        <p:attrNameLst>
                                          <p:attrName>style.visibility</p:attrName>
                                        </p:attrNameLst>
                                      </p:cBhvr>
                                      <p:to>
                                        <p:strVal val="visible"/>
                                      </p:to>
                                    </p:set>
                                    <p:animEffect filter="fade" transition="in">
                                      <p:cBhvr>
                                        <p:cTn dur="1"/>
                                        <p:tgtEl>
                                          <p:spTgt spid="28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4/6: Auto-preset of Start/End Pos</a:t>
            </a:r>
            <a:endParaRPr/>
          </a:p>
          <a:p>
            <a:pPr indent="0" lvl="0" marL="0" rtl="0" algn="ctr">
              <a:spcBef>
                <a:spcPts val="0"/>
              </a:spcBef>
              <a:spcAft>
                <a:spcPts val="0"/>
              </a:spcAft>
              <a:buNone/>
            </a:pPr>
            <a:r>
              <a:rPr lang="en"/>
              <a:t>can trigger End Pos cliff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to Calibrate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4"/>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Image credit: Dr. Christian Weber</a:t>
            </a:r>
            <a:endParaRPr/>
          </a:p>
        </p:txBody>
      </p:sp>
      <p:pic>
        <p:nvPicPr>
          <p:cNvPr id="292" name="Google Shape;292;p54"/>
          <p:cNvPicPr preferRelativeResize="0"/>
          <p:nvPr/>
        </p:nvPicPr>
        <p:blipFill>
          <a:blip r:embed="rId3">
            <a:alphaModFix/>
          </a:blip>
          <a:stretch>
            <a:fillRect/>
          </a:stretch>
        </p:blipFill>
        <p:spPr>
          <a:xfrm>
            <a:off x="930925" y="242363"/>
            <a:ext cx="7282160" cy="465877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5"/>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8" name="Google Shape;298;p55"/>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Exposure/etc. change triggers SharpCap auto-preset of Start/End Pos</a:t>
            </a:r>
            <a:endParaRPr/>
          </a:p>
          <a:p>
            <a:pPr indent="-342900" lvl="0" marL="457200" rtl="0" algn="l">
              <a:spcBef>
                <a:spcPts val="0"/>
              </a:spcBef>
              <a:spcAft>
                <a:spcPts val="0"/>
              </a:spcAft>
              <a:buSzPts val="1800"/>
              <a:buChar char="●"/>
            </a:pPr>
            <a:r>
              <a:rPr lang="en"/>
              <a:t>If preset too </a:t>
            </a:r>
            <a:r>
              <a:rPr i="1" lang="en"/>
              <a:t>high</a:t>
            </a:r>
            <a:r>
              <a:rPr lang="en"/>
              <a:t>, can trigger End Pos cliff and BadCal/BadData error</a:t>
            </a:r>
            <a:endParaRPr/>
          </a:p>
          <a:p>
            <a:pPr indent="-342900" lvl="0" marL="457200" rtl="0" algn="l">
              <a:spcBef>
                <a:spcPts val="0"/>
              </a:spcBef>
              <a:spcAft>
                <a:spcPts val="0"/>
              </a:spcAft>
              <a:buSzPts val="1800"/>
              <a:buChar char="●"/>
            </a:pPr>
            <a:r>
              <a:rPr lang="en"/>
              <a:t>Solution: Calibrate every Exposure etc. combo used for captures, and only capture with a freshly-loaded calibrated profile</a:t>
            </a:r>
            <a:endParaRPr/>
          </a:p>
          <a:p>
            <a:pPr indent="-342900" lvl="0" marL="457200" rtl="0" algn="l">
              <a:spcBef>
                <a:spcPts val="0"/>
              </a:spcBef>
              <a:spcAft>
                <a:spcPts val="0"/>
              </a:spcAft>
              <a:buSzPts val="1800"/>
              <a:buChar char="●"/>
            </a:pPr>
            <a:r>
              <a:rPr lang="en"/>
              <a:t>Versions affected: 3.2.6226+</a:t>
            </a:r>
            <a:endParaRPr/>
          </a:p>
        </p:txBody>
      </p:sp>
      <p:sp>
        <p:nvSpPr>
          <p:cNvPr id="304" name="Google Shape;304;p56"/>
          <p:cNvSpPr txBox="1"/>
          <p:nvPr>
            <p:ph type="title"/>
          </p:nvPr>
        </p:nvSpPr>
        <p:spPr>
          <a:xfrm>
            <a:off x="311700" y="445025"/>
            <a:ext cx="859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Auto-preset of Start/End Pos can trigger End Pos cliff</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animEffect filter="fade" transition="in">
                                      <p:cBhvr>
                                        <p:cTn dur="1"/>
                                        <p:tgtEl>
                                          <p:spTgt spid="3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1" st="1"/>
                                            </p:txEl>
                                          </p:spTgt>
                                        </p:tgtEl>
                                        <p:attrNameLst>
                                          <p:attrName>style.visibility</p:attrName>
                                        </p:attrNameLst>
                                      </p:cBhvr>
                                      <p:to>
                                        <p:strVal val="visible"/>
                                      </p:to>
                                    </p:set>
                                    <p:animEffect filter="fade" transition="in">
                                      <p:cBhvr>
                                        <p:cTn dur="1"/>
                                        <p:tgtEl>
                                          <p:spTgt spid="3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2" st="2"/>
                                            </p:txEl>
                                          </p:spTgt>
                                        </p:tgtEl>
                                        <p:attrNameLst>
                                          <p:attrName>style.visibility</p:attrName>
                                        </p:attrNameLst>
                                      </p:cBhvr>
                                      <p:to>
                                        <p:strVal val="visible"/>
                                      </p:to>
                                    </p:set>
                                    <p:animEffect filter="fade" transition="in">
                                      <p:cBhvr>
                                        <p:cTn dur="1"/>
                                        <p:tgtEl>
                                          <p:spTgt spid="3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3" st="3"/>
                                            </p:txEl>
                                          </p:spTgt>
                                        </p:tgtEl>
                                        <p:attrNameLst>
                                          <p:attrName>style.visibility</p:attrName>
                                        </p:attrNameLst>
                                      </p:cBhvr>
                                      <p:to>
                                        <p:strVal val="visible"/>
                                      </p:to>
                                    </p:set>
                                    <p:animEffect filter="fade" transition="in">
                                      <p:cBhvr>
                                        <p:cTn dur="1"/>
                                        <p:tgtEl>
                                          <p:spTgt spid="30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5/6: Profile load may light </a:t>
            </a:r>
            <a:r>
              <a:rPr lang="en"/>
              <a:t>LED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8"/>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5" name="Google Shape;315;p58"/>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Profile loads -- either automatically at camera/SharpCap start or manually</a:t>
            </a:r>
            <a:endParaRPr/>
          </a:p>
          <a:p>
            <a:pPr indent="-342900" lvl="0" marL="457200" rtl="0" algn="l">
              <a:spcBef>
                <a:spcPts val="0"/>
              </a:spcBef>
              <a:spcAft>
                <a:spcPts val="0"/>
              </a:spcAft>
              <a:buSzPts val="1800"/>
              <a:buChar char="●"/>
            </a:pPr>
            <a:r>
              <a:rPr lang="en"/>
              <a:t>LED may be visible despite profile and GUI saying it is off</a:t>
            </a:r>
            <a:endParaRPr/>
          </a:p>
          <a:p>
            <a:pPr indent="-342900" lvl="0" marL="457200" rtl="0" algn="l">
              <a:spcBef>
                <a:spcPts val="0"/>
              </a:spcBef>
              <a:spcAft>
                <a:spcPts val="0"/>
              </a:spcAft>
              <a:buSzPts val="1800"/>
              <a:buChar char="●"/>
            </a:pPr>
            <a:r>
              <a:rPr lang="en"/>
              <a:t>Might not see it if Start/End Pos calibrated dim</a:t>
            </a:r>
            <a:endParaRPr/>
          </a:p>
          <a:p>
            <a:pPr indent="-342900" lvl="0" marL="457200" rtl="0" algn="l">
              <a:spcBef>
                <a:spcPts val="0"/>
              </a:spcBef>
              <a:spcAft>
                <a:spcPts val="0"/>
              </a:spcAft>
              <a:buSzPts val="1800"/>
              <a:buChar char="●"/>
            </a:pPr>
            <a:r>
              <a:rPr lang="en"/>
              <a:t>Solution: after loading profile, toggle GPS Calibration LED on then off</a:t>
            </a:r>
            <a:endParaRPr/>
          </a:p>
          <a:p>
            <a:pPr indent="-317500" lvl="1" marL="914400" rtl="0" algn="l">
              <a:spcBef>
                <a:spcPts val="0"/>
              </a:spcBef>
              <a:spcAft>
                <a:spcPts val="0"/>
              </a:spcAft>
              <a:buSzPts val="1400"/>
              <a:buChar char="○"/>
            </a:pPr>
            <a:r>
              <a:rPr lang="en"/>
              <a:t>Also calibrate profile with Start Pos </a:t>
            </a:r>
            <a:r>
              <a:rPr i="1" lang="en"/>
              <a:t>completely</a:t>
            </a:r>
            <a:r>
              <a:rPr lang="en"/>
              <a:t> off, and End Pos </a:t>
            </a:r>
            <a:r>
              <a:rPr i="1" lang="en"/>
              <a:t>completely</a:t>
            </a:r>
            <a:r>
              <a:rPr lang="en"/>
              <a:t> on</a:t>
            </a:r>
            <a:endParaRPr/>
          </a:p>
          <a:p>
            <a:pPr indent="-317500" lvl="1" marL="914400" rtl="0" algn="l">
              <a:spcBef>
                <a:spcPts val="0"/>
              </a:spcBef>
              <a:spcAft>
                <a:spcPts val="0"/>
              </a:spcAft>
              <a:buSzPts val="1400"/>
              <a:buChar char="○"/>
            </a:pPr>
            <a:r>
              <a:rPr lang="en"/>
              <a:t>This may avoid issue for Start Pos, and make it noticeable (hence fixable) for End Pos</a:t>
            </a:r>
            <a:endParaRPr/>
          </a:p>
          <a:p>
            <a:pPr indent="-342900" lvl="0" marL="457200" rtl="0" algn="l">
              <a:spcBef>
                <a:spcPts val="0"/>
              </a:spcBef>
              <a:spcAft>
                <a:spcPts val="0"/>
              </a:spcAft>
              <a:buSzPts val="1800"/>
              <a:buChar char="●"/>
            </a:pPr>
            <a:r>
              <a:rPr lang="en"/>
              <a:t>Versions affected: 3.2.6219+</a:t>
            </a:r>
            <a:endParaRPr/>
          </a:p>
        </p:txBody>
      </p:sp>
      <p:sp>
        <p:nvSpPr>
          <p:cNvPr id="321" name="Google Shape;321;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Profile load may light LED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0" st="0"/>
                                            </p:txEl>
                                          </p:spTgt>
                                        </p:tgtEl>
                                        <p:attrNameLst>
                                          <p:attrName>style.visibility</p:attrName>
                                        </p:attrNameLst>
                                      </p:cBhvr>
                                      <p:to>
                                        <p:strVal val="visible"/>
                                      </p:to>
                                    </p:set>
                                    <p:animEffect filter="fade" transition="in">
                                      <p:cBhvr>
                                        <p:cTn dur="1"/>
                                        <p:tgtEl>
                                          <p:spTgt spid="3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1" st="1"/>
                                            </p:txEl>
                                          </p:spTgt>
                                        </p:tgtEl>
                                        <p:attrNameLst>
                                          <p:attrName>style.visibility</p:attrName>
                                        </p:attrNameLst>
                                      </p:cBhvr>
                                      <p:to>
                                        <p:strVal val="visible"/>
                                      </p:to>
                                    </p:set>
                                    <p:animEffect filter="fade" transition="in">
                                      <p:cBhvr>
                                        <p:cTn dur="1"/>
                                        <p:tgtEl>
                                          <p:spTgt spid="3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2" st="2"/>
                                            </p:txEl>
                                          </p:spTgt>
                                        </p:tgtEl>
                                        <p:attrNameLst>
                                          <p:attrName>style.visibility</p:attrName>
                                        </p:attrNameLst>
                                      </p:cBhvr>
                                      <p:to>
                                        <p:strVal val="visible"/>
                                      </p:to>
                                    </p:set>
                                    <p:animEffect filter="fade" transition="in">
                                      <p:cBhvr>
                                        <p:cTn dur="1"/>
                                        <p:tgtEl>
                                          <p:spTgt spid="3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3" st="3"/>
                                            </p:txEl>
                                          </p:spTgt>
                                        </p:tgtEl>
                                        <p:attrNameLst>
                                          <p:attrName>style.visibility</p:attrName>
                                        </p:attrNameLst>
                                      </p:cBhvr>
                                      <p:to>
                                        <p:strVal val="visible"/>
                                      </p:to>
                                    </p:set>
                                    <p:animEffect filter="fade" transition="in">
                                      <p:cBhvr>
                                        <p:cTn dur="1"/>
                                        <p:tgtEl>
                                          <p:spTgt spid="3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4" st="4"/>
                                            </p:txEl>
                                          </p:spTgt>
                                        </p:tgtEl>
                                        <p:attrNameLst>
                                          <p:attrName>style.visibility</p:attrName>
                                        </p:attrNameLst>
                                      </p:cBhvr>
                                      <p:to>
                                        <p:strVal val="visible"/>
                                      </p:to>
                                    </p:set>
                                    <p:animEffect filter="fade" transition="in">
                                      <p:cBhvr>
                                        <p:cTn dur="1"/>
                                        <p:tgtEl>
                                          <p:spTgt spid="32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5" st="5"/>
                                            </p:txEl>
                                          </p:spTgt>
                                        </p:tgtEl>
                                        <p:attrNameLst>
                                          <p:attrName>style.visibility</p:attrName>
                                        </p:attrNameLst>
                                      </p:cBhvr>
                                      <p:to>
                                        <p:strVal val="visible"/>
                                      </p:to>
                                    </p:set>
                                    <p:animEffect filter="fade" transition="in">
                                      <p:cBhvr>
                                        <p:cTn dur="1"/>
                                        <p:tgtEl>
                                          <p:spTgt spid="32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6" st="6"/>
                                            </p:txEl>
                                          </p:spTgt>
                                        </p:tgtEl>
                                        <p:attrNameLst>
                                          <p:attrName>style.visibility</p:attrName>
                                        </p:attrNameLst>
                                      </p:cBhvr>
                                      <p:to>
                                        <p:strVal val="visible"/>
                                      </p:to>
                                    </p:set>
                                    <p:animEffect filter="fade" transition="in">
                                      <p:cBhvr>
                                        <p:cTn dur="1"/>
                                        <p:tgtEl>
                                          <p:spTgt spid="32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6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6/6: GPS-reported vs GUI-set exposure</a:t>
            </a:r>
            <a:endParaRPr/>
          </a:p>
          <a:p>
            <a:pPr indent="0" lvl="0" marL="0" rtl="0" algn="ctr">
              <a:spcBef>
                <a:spcPts val="0"/>
              </a:spcBef>
              <a:spcAft>
                <a:spcPts val="0"/>
              </a:spcAft>
              <a:buNone/>
            </a:pPr>
            <a:r>
              <a:rPr lang="en"/>
              <a:t>can differ</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61"/>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2" name="Google Shape;332;p61"/>
          <p:cNvPicPr preferRelativeResize="0"/>
          <p:nvPr/>
        </p:nvPicPr>
        <p:blipFill>
          <a:blip r:embed="rId3">
            <a:alphaModFix/>
          </a:blip>
          <a:stretch>
            <a:fillRect/>
          </a:stretch>
        </p:blipFill>
        <p:spPr>
          <a:xfrm>
            <a:off x="993575" y="242363"/>
            <a:ext cx="7156855" cy="46587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Usually due to real low End Pos (millions too low)</a:t>
            </a:r>
            <a:endParaRPr/>
          </a:p>
          <a:p>
            <a:pPr indent="-342900" lvl="0" marL="457200" rtl="0" algn="l">
              <a:spcBef>
                <a:spcPts val="0"/>
              </a:spcBef>
              <a:spcAft>
                <a:spcPts val="0"/>
              </a:spcAft>
              <a:buSzPts val="1800"/>
              <a:buChar char="●"/>
            </a:pPr>
            <a:r>
              <a:rPr lang="en"/>
              <a:t>Solution:</a:t>
            </a:r>
            <a:endParaRPr/>
          </a:p>
          <a:p>
            <a:pPr indent="-317500" lvl="1" marL="914400" rtl="0" algn="l">
              <a:spcBef>
                <a:spcPts val="0"/>
              </a:spcBef>
              <a:spcAft>
                <a:spcPts val="0"/>
              </a:spcAft>
              <a:buSzPts val="1400"/>
              <a:buChar char="○"/>
            </a:pPr>
            <a:r>
              <a:rPr lang="en"/>
              <a:t>Calibrate</a:t>
            </a:r>
            <a:endParaRPr/>
          </a:p>
          <a:p>
            <a:pPr indent="-317500" lvl="1" marL="914400" rtl="0" algn="l">
              <a:spcBef>
                <a:spcPts val="0"/>
              </a:spcBef>
              <a:spcAft>
                <a:spcPts val="0"/>
              </a:spcAft>
              <a:buSzPts val="1400"/>
              <a:buChar char="○"/>
            </a:pPr>
            <a:r>
              <a:rPr lang="en"/>
              <a:t>Keep End Pos at most ~1K - 10K lower than calibration point when avoiding the cliff</a:t>
            </a:r>
            <a:endParaRPr/>
          </a:p>
          <a:p>
            <a:pPr indent="-342900" lvl="0" marL="457200" rtl="0" algn="l">
              <a:spcBef>
                <a:spcPts val="0"/>
              </a:spcBef>
              <a:spcAft>
                <a:spcPts val="0"/>
              </a:spcAft>
              <a:buSzPts val="1800"/>
              <a:buChar char="●"/>
            </a:pPr>
            <a:r>
              <a:rPr lang="en"/>
              <a:t>Versions affected: 3.2.6226+? Earlier?</a:t>
            </a:r>
            <a:endParaRPr/>
          </a:p>
        </p:txBody>
      </p:sp>
      <p:sp>
        <p:nvSpPr>
          <p:cNvPr id="338" name="Google Shape;338;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GPS-reported vs GUI-set exposure can differ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xEl>
                                              <p:pRg end="0" st="0"/>
                                            </p:txEl>
                                          </p:spTgt>
                                        </p:tgtEl>
                                        <p:attrNameLst>
                                          <p:attrName>style.visibility</p:attrName>
                                        </p:attrNameLst>
                                      </p:cBhvr>
                                      <p:to>
                                        <p:strVal val="visible"/>
                                      </p:to>
                                    </p:set>
                                    <p:animEffect filter="fade" transition="in">
                                      <p:cBhvr>
                                        <p:cTn dur="1"/>
                                        <p:tgtEl>
                                          <p:spTgt spid="3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xEl>
                                              <p:pRg end="1" st="1"/>
                                            </p:txEl>
                                          </p:spTgt>
                                        </p:tgtEl>
                                        <p:attrNameLst>
                                          <p:attrName>style.visibility</p:attrName>
                                        </p:attrNameLst>
                                      </p:cBhvr>
                                      <p:to>
                                        <p:strVal val="visible"/>
                                      </p:to>
                                    </p:set>
                                    <p:animEffect filter="fade" transition="in">
                                      <p:cBhvr>
                                        <p:cTn dur="1"/>
                                        <p:tgtEl>
                                          <p:spTgt spid="3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xEl>
                                              <p:pRg end="2" st="2"/>
                                            </p:txEl>
                                          </p:spTgt>
                                        </p:tgtEl>
                                        <p:attrNameLst>
                                          <p:attrName>style.visibility</p:attrName>
                                        </p:attrNameLst>
                                      </p:cBhvr>
                                      <p:to>
                                        <p:strVal val="visible"/>
                                      </p:to>
                                    </p:set>
                                    <p:animEffect filter="fade" transition="in">
                                      <p:cBhvr>
                                        <p:cTn dur="1"/>
                                        <p:tgtEl>
                                          <p:spTgt spid="3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xEl>
                                              <p:pRg end="3" st="3"/>
                                            </p:txEl>
                                          </p:spTgt>
                                        </p:tgtEl>
                                        <p:attrNameLst>
                                          <p:attrName>style.visibility</p:attrName>
                                        </p:attrNameLst>
                                      </p:cBhvr>
                                      <p:to>
                                        <p:strVal val="visible"/>
                                      </p:to>
                                    </p:set>
                                    <p:animEffect filter="fade" transition="in">
                                      <p:cBhvr>
                                        <p:cTn dur="1"/>
                                        <p:tgtEl>
                                          <p:spTgt spid="3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xEl>
                                              <p:pRg end="4" st="4"/>
                                            </p:txEl>
                                          </p:spTgt>
                                        </p:tgtEl>
                                        <p:attrNameLst>
                                          <p:attrName>style.visibility</p:attrName>
                                        </p:attrNameLst>
                                      </p:cBhvr>
                                      <p:to>
                                        <p:strVal val="visible"/>
                                      </p:to>
                                    </p:set>
                                    <p:animEffect filter="fade" transition="in">
                                      <p:cBhvr>
                                        <p:cTn dur="1"/>
                                        <p:tgtEl>
                                          <p:spTgt spid="33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63"/>
          <p:cNvSpPr txBox="1"/>
          <p:nvPr>
            <p:ph type="title"/>
          </p:nvPr>
        </p:nvSpPr>
        <p:spPr>
          <a:xfrm>
            <a:off x="311700" y="1749575"/>
            <a:ext cx="8520600" cy="85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Calibration Problems III</a:t>
            </a:r>
            <a:endParaRPr/>
          </a:p>
        </p:txBody>
      </p:sp>
      <p:sp>
        <p:nvSpPr>
          <p:cNvPr id="344" name="Google Shape;344;p63"/>
          <p:cNvSpPr txBox="1"/>
          <p:nvPr>
            <p:ph idx="1" type="subTitle"/>
          </p:nvPr>
        </p:nvSpPr>
        <p:spPr>
          <a:xfrm>
            <a:off x="311700" y="2768425"/>
            <a:ext cx="8520600" cy="67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a:t>
            </a:r>
            <a:r>
              <a:rPr lang="en"/>
              <a:t>ssues </a:t>
            </a:r>
            <a:r>
              <a:rPr i="1" lang="en"/>
              <a:t>during</a:t>
            </a:r>
            <a:r>
              <a:rPr lang="en"/>
              <a:t> calibration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9"/>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19"/>
          <p:cNvPicPr preferRelativeResize="0"/>
          <p:nvPr/>
        </p:nvPicPr>
        <p:blipFill>
          <a:blip r:embed="rId3">
            <a:alphaModFix/>
          </a:blip>
          <a:stretch>
            <a:fillRect/>
          </a:stretch>
        </p:blipFill>
        <p:spPr>
          <a:xfrm>
            <a:off x="873913" y="242363"/>
            <a:ext cx="7396177" cy="465877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6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1/2</a:t>
            </a:r>
            <a:r>
              <a:rPr lang="en"/>
              <a:t>: Third-transition issue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5"/>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5" name="Google Shape;355;p65"/>
          <p:cNvPicPr preferRelativeResize="0"/>
          <p:nvPr/>
        </p:nvPicPr>
        <p:blipFill>
          <a:blip r:embed="rId3">
            <a:alphaModFix/>
          </a:blip>
          <a:stretch>
            <a:fillRect/>
          </a:stretch>
        </p:blipFill>
        <p:spPr>
          <a:xfrm>
            <a:off x="1919163" y="242363"/>
            <a:ext cx="5305687" cy="46587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6"/>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1" name="Google Shape;361;p66"/>
          <p:cNvPicPr preferRelativeResize="0"/>
          <p:nvPr/>
        </p:nvPicPr>
        <p:blipFill>
          <a:blip r:embed="rId3">
            <a:alphaModFix/>
          </a:blip>
          <a:stretch>
            <a:fillRect/>
          </a:stretch>
        </p:blipFill>
        <p:spPr>
          <a:xfrm>
            <a:off x="1919163" y="242363"/>
            <a:ext cx="5305687" cy="46587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7"/>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7" name="Google Shape;367;p67"/>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8"/>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3" name="Google Shape;373;p68"/>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9"/>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9" name="Google Shape;379;p69"/>
          <p:cNvPicPr preferRelativeResize="0"/>
          <p:nvPr/>
        </p:nvPicPr>
        <p:blipFill>
          <a:blip r:embed="rId3">
            <a:alphaModFix/>
          </a:blip>
          <a:stretch>
            <a:fillRect/>
          </a:stretch>
        </p:blipFill>
        <p:spPr>
          <a:xfrm>
            <a:off x="789588" y="242363"/>
            <a:ext cx="7564817" cy="465877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7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May find extra, </a:t>
            </a:r>
            <a:r>
              <a:rPr i="1" lang="en"/>
              <a:t>third</a:t>
            </a:r>
            <a:r>
              <a:rPr lang="en"/>
              <a:t>, up-off transition when calibrating, below start exposure</a:t>
            </a:r>
            <a:endParaRPr/>
          </a:p>
          <a:p>
            <a:pPr indent="-342900" lvl="0" marL="457200" rtl="0" algn="l">
              <a:spcBef>
                <a:spcPts val="0"/>
              </a:spcBef>
              <a:spcAft>
                <a:spcPts val="0"/>
              </a:spcAft>
              <a:buSzPts val="1800"/>
              <a:buChar char="●"/>
            </a:pPr>
            <a:r>
              <a:rPr lang="en"/>
              <a:t>Confusing if expecting lowest transition to be up-</a:t>
            </a:r>
            <a:r>
              <a:rPr i="1" lang="en"/>
              <a:t>on</a:t>
            </a:r>
            <a:r>
              <a:rPr lang="en"/>
              <a:t> for Start Pos</a:t>
            </a:r>
            <a:endParaRPr/>
          </a:p>
          <a:p>
            <a:pPr indent="-342900" lvl="0" marL="457200" rtl="0" algn="l">
              <a:spcBef>
                <a:spcPts val="0"/>
              </a:spcBef>
              <a:spcAft>
                <a:spcPts val="0"/>
              </a:spcAft>
              <a:buSzPts val="1800"/>
              <a:buChar char="●"/>
            </a:pPr>
            <a:r>
              <a:rPr lang="en"/>
              <a:t>Solution:</a:t>
            </a:r>
            <a:endParaRPr/>
          </a:p>
          <a:p>
            <a:pPr indent="-317500" lvl="1" marL="914400" rtl="0" algn="l">
              <a:spcBef>
                <a:spcPts val="0"/>
              </a:spcBef>
              <a:spcAft>
                <a:spcPts val="0"/>
              </a:spcAft>
              <a:buSzPts val="1400"/>
              <a:buChar char="○"/>
            </a:pPr>
            <a:r>
              <a:rPr lang="en"/>
              <a:t>Check Start Pos at 0: is LED on?  Normally off</a:t>
            </a:r>
            <a:endParaRPr/>
          </a:p>
          <a:p>
            <a:pPr indent="-317500" lvl="1" marL="914400" rtl="0" algn="l">
              <a:spcBef>
                <a:spcPts val="0"/>
              </a:spcBef>
              <a:spcAft>
                <a:spcPts val="0"/>
              </a:spcAft>
              <a:buSzPts val="1400"/>
              <a:buChar char="○"/>
            </a:pPr>
            <a:r>
              <a:rPr lang="en"/>
              <a:t>If LED </a:t>
            </a:r>
            <a:r>
              <a:rPr i="1" lang="en"/>
              <a:t>on</a:t>
            </a:r>
            <a:r>
              <a:rPr lang="en"/>
              <a:t>, extra third up-</a:t>
            </a:r>
            <a:r>
              <a:rPr i="1" lang="en"/>
              <a:t>off</a:t>
            </a:r>
            <a:r>
              <a:rPr lang="en"/>
              <a:t> transition is present and must be found and skipped first</a:t>
            </a:r>
            <a:endParaRPr/>
          </a:p>
          <a:p>
            <a:pPr indent="-317500" lvl="1" marL="914400" rtl="0" algn="l">
              <a:spcBef>
                <a:spcPts val="0"/>
              </a:spcBef>
              <a:spcAft>
                <a:spcPts val="0"/>
              </a:spcAft>
              <a:buSzPts val="1400"/>
              <a:buChar char="○"/>
            </a:pPr>
            <a:r>
              <a:rPr lang="en"/>
              <a:t>Try to find it with small steps -- 10K or less -- or might miss it</a:t>
            </a:r>
            <a:endParaRPr/>
          </a:p>
          <a:p>
            <a:pPr indent="-317500" lvl="1" marL="914400" rtl="0" algn="l">
              <a:spcBef>
                <a:spcPts val="0"/>
              </a:spcBef>
              <a:spcAft>
                <a:spcPts val="0"/>
              </a:spcAft>
              <a:buSzPts val="1400"/>
              <a:buChar char="○"/>
            </a:pPr>
            <a:r>
              <a:rPr lang="en"/>
              <a:t>Then proceed to find normal up-</a:t>
            </a:r>
            <a:r>
              <a:rPr i="1" lang="en"/>
              <a:t>on</a:t>
            </a:r>
            <a:r>
              <a:rPr lang="en"/>
              <a:t> Start Pos transition</a:t>
            </a:r>
            <a:endParaRPr/>
          </a:p>
          <a:p>
            <a:pPr indent="-342900" lvl="0" marL="457200" rtl="0" algn="l">
              <a:spcBef>
                <a:spcPts val="0"/>
              </a:spcBef>
              <a:spcAft>
                <a:spcPts val="0"/>
              </a:spcAft>
              <a:buSzPts val="1800"/>
              <a:buChar char="●"/>
            </a:pPr>
            <a:r>
              <a:rPr lang="en"/>
              <a:t>Versions affected: 3.2.6219+?</a:t>
            </a:r>
            <a:endParaRPr/>
          </a:p>
        </p:txBody>
      </p:sp>
      <p:sp>
        <p:nvSpPr>
          <p:cNvPr id="385" name="Google Shape;385;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Third-transition issue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0" st="0"/>
                                            </p:txEl>
                                          </p:spTgt>
                                        </p:tgtEl>
                                        <p:attrNameLst>
                                          <p:attrName>style.visibility</p:attrName>
                                        </p:attrNameLst>
                                      </p:cBhvr>
                                      <p:to>
                                        <p:strVal val="visible"/>
                                      </p:to>
                                    </p:set>
                                    <p:animEffect filter="fade" transition="in">
                                      <p:cBhvr>
                                        <p:cTn dur="1"/>
                                        <p:tgtEl>
                                          <p:spTgt spid="3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1" st="1"/>
                                            </p:txEl>
                                          </p:spTgt>
                                        </p:tgtEl>
                                        <p:attrNameLst>
                                          <p:attrName>style.visibility</p:attrName>
                                        </p:attrNameLst>
                                      </p:cBhvr>
                                      <p:to>
                                        <p:strVal val="visible"/>
                                      </p:to>
                                    </p:set>
                                    <p:animEffect filter="fade" transition="in">
                                      <p:cBhvr>
                                        <p:cTn dur="1"/>
                                        <p:tgtEl>
                                          <p:spTgt spid="3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2" st="2"/>
                                            </p:txEl>
                                          </p:spTgt>
                                        </p:tgtEl>
                                        <p:attrNameLst>
                                          <p:attrName>style.visibility</p:attrName>
                                        </p:attrNameLst>
                                      </p:cBhvr>
                                      <p:to>
                                        <p:strVal val="visible"/>
                                      </p:to>
                                    </p:set>
                                    <p:animEffect filter="fade" transition="in">
                                      <p:cBhvr>
                                        <p:cTn dur="1"/>
                                        <p:tgtEl>
                                          <p:spTgt spid="3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3" st="3"/>
                                            </p:txEl>
                                          </p:spTgt>
                                        </p:tgtEl>
                                        <p:attrNameLst>
                                          <p:attrName>style.visibility</p:attrName>
                                        </p:attrNameLst>
                                      </p:cBhvr>
                                      <p:to>
                                        <p:strVal val="visible"/>
                                      </p:to>
                                    </p:set>
                                    <p:animEffect filter="fade" transition="in">
                                      <p:cBhvr>
                                        <p:cTn dur="1"/>
                                        <p:tgtEl>
                                          <p:spTgt spid="38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4" st="4"/>
                                            </p:txEl>
                                          </p:spTgt>
                                        </p:tgtEl>
                                        <p:attrNameLst>
                                          <p:attrName>style.visibility</p:attrName>
                                        </p:attrNameLst>
                                      </p:cBhvr>
                                      <p:to>
                                        <p:strVal val="visible"/>
                                      </p:to>
                                    </p:set>
                                    <p:animEffect filter="fade" transition="in">
                                      <p:cBhvr>
                                        <p:cTn dur="1"/>
                                        <p:tgtEl>
                                          <p:spTgt spid="38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5" st="5"/>
                                            </p:txEl>
                                          </p:spTgt>
                                        </p:tgtEl>
                                        <p:attrNameLst>
                                          <p:attrName>style.visibility</p:attrName>
                                        </p:attrNameLst>
                                      </p:cBhvr>
                                      <p:to>
                                        <p:strVal val="visible"/>
                                      </p:to>
                                    </p:set>
                                    <p:animEffect filter="fade" transition="in">
                                      <p:cBhvr>
                                        <p:cTn dur="1"/>
                                        <p:tgtEl>
                                          <p:spTgt spid="38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6" st="6"/>
                                            </p:txEl>
                                          </p:spTgt>
                                        </p:tgtEl>
                                        <p:attrNameLst>
                                          <p:attrName>style.visibility</p:attrName>
                                        </p:attrNameLst>
                                      </p:cBhvr>
                                      <p:to>
                                        <p:strVal val="visible"/>
                                      </p:to>
                                    </p:set>
                                    <p:animEffect filter="fade" transition="in">
                                      <p:cBhvr>
                                        <p:cTn dur="1"/>
                                        <p:tgtEl>
                                          <p:spTgt spid="38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7" st="7"/>
                                            </p:txEl>
                                          </p:spTgt>
                                        </p:tgtEl>
                                        <p:attrNameLst>
                                          <p:attrName>style.visibility</p:attrName>
                                        </p:attrNameLst>
                                      </p:cBhvr>
                                      <p:to>
                                        <p:strVal val="visible"/>
                                      </p:to>
                                    </p:set>
                                    <p:animEffect filter="fade" transition="in">
                                      <p:cBhvr>
                                        <p:cTn dur="1"/>
                                        <p:tgtEl>
                                          <p:spTgt spid="38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7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2/2: LED goes bright or off for one frame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72"/>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6" name="Google Shape;396;p72"/>
          <p:cNvPicPr preferRelativeResize="0"/>
          <p:nvPr/>
        </p:nvPicPr>
        <p:blipFill>
          <a:blip r:embed="rId3">
            <a:alphaModFix/>
          </a:blip>
          <a:stretch>
            <a:fillRect/>
          </a:stretch>
        </p:blipFill>
        <p:spPr>
          <a:xfrm>
            <a:off x="804763" y="242363"/>
            <a:ext cx="7534467" cy="465877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73"/>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2" name="Google Shape;402;p73"/>
          <p:cNvPicPr preferRelativeResize="0"/>
          <p:nvPr/>
        </p:nvPicPr>
        <p:blipFill>
          <a:blip r:embed="rId3">
            <a:alphaModFix/>
          </a:blip>
          <a:stretch>
            <a:fillRect/>
          </a:stretch>
        </p:blipFill>
        <p:spPr>
          <a:xfrm>
            <a:off x="804763" y="242363"/>
            <a:ext cx="7534467" cy="46587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0"/>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 name="Google Shape;92;p20"/>
          <p:cNvPicPr preferRelativeResize="0"/>
          <p:nvPr/>
        </p:nvPicPr>
        <p:blipFill>
          <a:blip r:embed="rId3">
            <a:alphaModFix/>
          </a:blip>
          <a:stretch>
            <a:fillRect/>
          </a:stretch>
        </p:blipFill>
        <p:spPr>
          <a:xfrm>
            <a:off x="844975" y="242363"/>
            <a:ext cx="7454040" cy="465877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74"/>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8" name="Google Shape;408;p74"/>
          <p:cNvPicPr preferRelativeResize="0"/>
          <p:nvPr/>
        </p:nvPicPr>
        <p:blipFill>
          <a:blip r:embed="rId3">
            <a:alphaModFix/>
          </a:blip>
          <a:stretch>
            <a:fillRect/>
          </a:stretch>
        </p:blipFill>
        <p:spPr>
          <a:xfrm>
            <a:off x="804763" y="242363"/>
            <a:ext cx="7534467" cy="465877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75"/>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4" name="Google Shape;414;p75"/>
          <p:cNvPicPr preferRelativeResize="0"/>
          <p:nvPr/>
        </p:nvPicPr>
        <p:blipFill>
          <a:blip r:embed="rId3">
            <a:alphaModFix/>
          </a:blip>
          <a:stretch>
            <a:fillRect/>
          </a:stretch>
        </p:blipFill>
        <p:spPr>
          <a:xfrm>
            <a:off x="804763" y="242363"/>
            <a:ext cx="7534467" cy="465877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6"/>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0" name="Google Shape;420;p76"/>
          <p:cNvPicPr preferRelativeResize="0"/>
          <p:nvPr/>
        </p:nvPicPr>
        <p:blipFill>
          <a:blip r:embed="rId3">
            <a:alphaModFix/>
          </a:blip>
          <a:stretch>
            <a:fillRect/>
          </a:stretch>
        </p:blipFill>
        <p:spPr>
          <a:xfrm>
            <a:off x="804763" y="242363"/>
            <a:ext cx="7534467" cy="465877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77"/>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6" name="Google Shape;426;p77"/>
          <p:cNvPicPr preferRelativeResize="0"/>
          <p:nvPr/>
        </p:nvPicPr>
        <p:blipFill>
          <a:blip r:embed="rId3">
            <a:alphaModFix/>
          </a:blip>
          <a:stretch>
            <a:fillRect/>
          </a:stretch>
        </p:blipFill>
        <p:spPr>
          <a:xfrm>
            <a:off x="804763" y="242363"/>
            <a:ext cx="7534467" cy="4658774"/>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7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Counter increment can push LED blink into the future: double-exposed LED</a:t>
            </a:r>
            <a:endParaRPr/>
          </a:p>
          <a:p>
            <a:pPr indent="-342900" lvl="0" marL="457200" rtl="0" algn="l">
              <a:spcBef>
                <a:spcPts val="0"/>
              </a:spcBef>
              <a:spcAft>
                <a:spcPts val="0"/>
              </a:spcAft>
              <a:buSzPts val="1800"/>
              <a:buChar char="●"/>
            </a:pPr>
            <a:r>
              <a:rPr lang="en"/>
              <a:t>Counter decrement can push LED blink into the past: no exposed LED</a:t>
            </a:r>
            <a:endParaRPr/>
          </a:p>
          <a:p>
            <a:pPr indent="-342900" lvl="0" marL="457200" rtl="0" algn="l">
              <a:spcBef>
                <a:spcPts val="0"/>
              </a:spcBef>
              <a:spcAft>
                <a:spcPts val="0"/>
              </a:spcAft>
              <a:buSzPts val="1800"/>
              <a:buChar char="●"/>
            </a:pPr>
            <a:r>
              <a:rPr lang="en"/>
              <a:t>Solution:  Ignore it, just a one-frame unlucky timing thing</a:t>
            </a:r>
            <a:endParaRPr/>
          </a:p>
          <a:p>
            <a:pPr indent="-342900" lvl="0" marL="457200" rtl="0" algn="l">
              <a:spcBef>
                <a:spcPts val="0"/>
              </a:spcBef>
              <a:spcAft>
                <a:spcPts val="0"/>
              </a:spcAft>
              <a:buSzPts val="1800"/>
              <a:buChar char="●"/>
            </a:pPr>
            <a:r>
              <a:rPr lang="en"/>
              <a:t>Versions affected: 3.2.6226+?</a:t>
            </a:r>
            <a:endParaRPr/>
          </a:p>
        </p:txBody>
      </p:sp>
      <p:sp>
        <p:nvSpPr>
          <p:cNvPr id="432" name="Google Shape;432;p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LED goes bright or off for one frame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0" st="0"/>
                                            </p:txEl>
                                          </p:spTgt>
                                        </p:tgtEl>
                                        <p:attrNameLst>
                                          <p:attrName>style.visibility</p:attrName>
                                        </p:attrNameLst>
                                      </p:cBhvr>
                                      <p:to>
                                        <p:strVal val="visible"/>
                                      </p:to>
                                    </p:set>
                                    <p:animEffect filter="fade" transition="in">
                                      <p:cBhvr>
                                        <p:cTn dur="1"/>
                                        <p:tgtEl>
                                          <p:spTgt spid="4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1" st="1"/>
                                            </p:txEl>
                                          </p:spTgt>
                                        </p:tgtEl>
                                        <p:attrNameLst>
                                          <p:attrName>style.visibility</p:attrName>
                                        </p:attrNameLst>
                                      </p:cBhvr>
                                      <p:to>
                                        <p:strVal val="visible"/>
                                      </p:to>
                                    </p:set>
                                    <p:animEffect filter="fade" transition="in">
                                      <p:cBhvr>
                                        <p:cTn dur="1"/>
                                        <p:tgtEl>
                                          <p:spTgt spid="4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2" st="2"/>
                                            </p:txEl>
                                          </p:spTgt>
                                        </p:tgtEl>
                                        <p:attrNameLst>
                                          <p:attrName>style.visibility</p:attrName>
                                        </p:attrNameLst>
                                      </p:cBhvr>
                                      <p:to>
                                        <p:strVal val="visible"/>
                                      </p:to>
                                    </p:set>
                                    <p:animEffect filter="fade" transition="in">
                                      <p:cBhvr>
                                        <p:cTn dur="1"/>
                                        <p:tgtEl>
                                          <p:spTgt spid="4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3" st="3"/>
                                            </p:txEl>
                                          </p:spTgt>
                                        </p:tgtEl>
                                        <p:attrNameLst>
                                          <p:attrName>style.visibility</p:attrName>
                                        </p:attrNameLst>
                                      </p:cBhvr>
                                      <p:to>
                                        <p:strVal val="visible"/>
                                      </p:to>
                                    </p:set>
                                    <p:animEffect filter="fade" transition="in">
                                      <p:cBhvr>
                                        <p:cTn dur="1"/>
                                        <p:tgtEl>
                                          <p:spTgt spid="43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79"/>
          <p:cNvSpPr txBox="1"/>
          <p:nvPr>
            <p:ph type="title"/>
          </p:nvPr>
        </p:nvSpPr>
        <p:spPr>
          <a:xfrm>
            <a:off x="311700" y="1749575"/>
            <a:ext cx="8520600" cy="85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Best Practices</a:t>
            </a:r>
            <a:endParaRPr/>
          </a:p>
        </p:txBody>
      </p:sp>
      <p:sp>
        <p:nvSpPr>
          <p:cNvPr id="438" name="Google Shape;438;p79"/>
          <p:cNvSpPr txBox="1"/>
          <p:nvPr>
            <p:ph idx="1" type="subTitle"/>
          </p:nvPr>
        </p:nvSpPr>
        <p:spPr>
          <a:xfrm>
            <a:off x="311700" y="2768425"/>
            <a:ext cx="8520600" cy="67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Avoid some problems, deal with others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80"/>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4" name="Google Shape;444;p80"/>
          <p:cNvPicPr preferRelativeResize="0"/>
          <p:nvPr/>
        </p:nvPicPr>
        <p:blipFill rotWithShape="1">
          <a:blip r:embed="rId3">
            <a:alphaModFix/>
          </a:blip>
          <a:srcRect b="0" l="0" r="0" t="0"/>
          <a:stretch/>
        </p:blipFill>
        <p:spPr>
          <a:xfrm>
            <a:off x="789588" y="242363"/>
            <a:ext cx="7564817" cy="4658774"/>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81"/>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0" name="Google Shape;450;p81"/>
          <p:cNvPicPr preferRelativeResize="0"/>
          <p:nvPr/>
        </p:nvPicPr>
        <p:blipFill rotWithShape="1">
          <a:blip r:embed="rId3">
            <a:alphaModFix/>
          </a:blip>
          <a:srcRect b="0" l="0" r="0" t="0"/>
          <a:stretch/>
        </p:blipFill>
        <p:spPr>
          <a:xfrm>
            <a:off x="789588" y="242363"/>
            <a:ext cx="7564817" cy="4658774"/>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82"/>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6" name="Google Shape;456;p82"/>
          <p:cNvPicPr preferRelativeResize="0"/>
          <p:nvPr/>
        </p:nvPicPr>
        <p:blipFill rotWithShape="1">
          <a:blip r:embed="rId3">
            <a:alphaModFix/>
          </a:blip>
          <a:srcRect b="0" l="0" r="0" t="0"/>
          <a:stretch/>
        </p:blipFill>
        <p:spPr>
          <a:xfrm>
            <a:off x="789588" y="242363"/>
            <a:ext cx="7564817" cy="4658774"/>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83"/>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2" name="Google Shape;462;p83"/>
          <p:cNvPicPr preferRelativeResize="0"/>
          <p:nvPr/>
        </p:nvPicPr>
        <p:blipFill rotWithShape="1">
          <a:blip r:embed="rId3">
            <a:alphaModFix/>
          </a:blip>
          <a:srcRect b="0" l="0" r="0" t="0"/>
          <a:stretch/>
        </p:blipFill>
        <p:spPr>
          <a:xfrm>
            <a:off x="789588" y="242363"/>
            <a:ext cx="7564817" cy="46587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1"/>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 name="Google Shape;98;p21"/>
          <p:cNvPicPr preferRelativeResize="0"/>
          <p:nvPr/>
        </p:nvPicPr>
        <p:blipFill>
          <a:blip r:embed="rId3">
            <a:alphaModFix/>
          </a:blip>
          <a:stretch>
            <a:fillRect/>
          </a:stretch>
        </p:blipFill>
        <p:spPr>
          <a:xfrm>
            <a:off x="844975" y="242363"/>
            <a:ext cx="7454040" cy="465877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84"/>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8" name="Google Shape;468;p84"/>
          <p:cNvPicPr preferRelativeResize="0"/>
          <p:nvPr/>
        </p:nvPicPr>
        <p:blipFill rotWithShape="1">
          <a:blip r:embed="rId3">
            <a:alphaModFix/>
          </a:blip>
          <a:srcRect b="0" l="0" r="0" t="0"/>
          <a:stretch/>
        </p:blipFill>
        <p:spPr>
          <a:xfrm>
            <a:off x="789588" y="242363"/>
            <a:ext cx="7564817" cy="4658774"/>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8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Whack the Gain high to see the LED better (some versions do this already)</a:t>
            </a:r>
            <a:endParaRPr/>
          </a:p>
          <a:p>
            <a:pPr indent="-317500" lvl="1" marL="914400" rtl="0" algn="l">
              <a:spcBef>
                <a:spcPts val="0"/>
              </a:spcBef>
              <a:spcAft>
                <a:spcPts val="0"/>
              </a:spcAft>
              <a:buSzPts val="1400"/>
              <a:buChar char="○"/>
            </a:pPr>
            <a:r>
              <a:rPr lang="en"/>
              <a:t>But turn it back down before saving profile</a:t>
            </a:r>
            <a:endParaRPr/>
          </a:p>
          <a:p>
            <a:pPr indent="-342900" lvl="0" marL="457200" rtl="0" algn="l">
              <a:spcBef>
                <a:spcPts val="0"/>
              </a:spcBef>
              <a:spcAft>
                <a:spcPts val="0"/>
              </a:spcAft>
              <a:buSzPts val="1800"/>
              <a:buChar char="●"/>
            </a:pPr>
            <a:r>
              <a:rPr lang="en"/>
              <a:t>Use Display Histogram Stretch to see the LED better</a:t>
            </a:r>
            <a:endParaRPr/>
          </a:p>
          <a:p>
            <a:pPr indent="-342900" lvl="0" marL="457200" rtl="0" algn="l">
              <a:spcBef>
                <a:spcPts val="0"/>
              </a:spcBef>
              <a:spcAft>
                <a:spcPts val="0"/>
              </a:spcAft>
              <a:buSzPts val="1800"/>
              <a:buChar char="●"/>
            </a:pPr>
            <a:r>
              <a:rPr lang="en"/>
              <a:t>Move small ROIs to the right to see LED better</a:t>
            </a:r>
            <a:endParaRPr/>
          </a:p>
        </p:txBody>
      </p:sp>
      <p:sp>
        <p:nvSpPr>
          <p:cNvPr id="474" name="Google Shape;474;p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Best practices I -- while calibrating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xEl>
                                              <p:pRg end="0" st="0"/>
                                            </p:txEl>
                                          </p:spTgt>
                                        </p:tgtEl>
                                        <p:attrNameLst>
                                          <p:attrName>style.visibility</p:attrName>
                                        </p:attrNameLst>
                                      </p:cBhvr>
                                      <p:to>
                                        <p:strVal val="visible"/>
                                      </p:to>
                                    </p:set>
                                    <p:animEffect filter="fade" transition="in">
                                      <p:cBhvr>
                                        <p:cTn dur="1"/>
                                        <p:tgtEl>
                                          <p:spTgt spid="4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xEl>
                                              <p:pRg end="1" st="1"/>
                                            </p:txEl>
                                          </p:spTgt>
                                        </p:tgtEl>
                                        <p:attrNameLst>
                                          <p:attrName>style.visibility</p:attrName>
                                        </p:attrNameLst>
                                      </p:cBhvr>
                                      <p:to>
                                        <p:strVal val="visible"/>
                                      </p:to>
                                    </p:set>
                                    <p:animEffect filter="fade" transition="in">
                                      <p:cBhvr>
                                        <p:cTn dur="1"/>
                                        <p:tgtEl>
                                          <p:spTgt spid="4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xEl>
                                              <p:pRg end="2" st="2"/>
                                            </p:txEl>
                                          </p:spTgt>
                                        </p:tgtEl>
                                        <p:attrNameLst>
                                          <p:attrName>style.visibility</p:attrName>
                                        </p:attrNameLst>
                                      </p:cBhvr>
                                      <p:to>
                                        <p:strVal val="visible"/>
                                      </p:to>
                                    </p:set>
                                    <p:animEffect filter="fade" transition="in">
                                      <p:cBhvr>
                                        <p:cTn dur="1"/>
                                        <p:tgtEl>
                                          <p:spTgt spid="4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xEl>
                                              <p:pRg end="3" st="3"/>
                                            </p:txEl>
                                          </p:spTgt>
                                        </p:tgtEl>
                                        <p:attrNameLst>
                                          <p:attrName>style.visibility</p:attrName>
                                        </p:attrNameLst>
                                      </p:cBhvr>
                                      <p:to>
                                        <p:strVal val="visible"/>
                                      </p:to>
                                    </p:set>
                                    <p:animEffect filter="fade" transition="in">
                                      <p:cBhvr>
                                        <p:cTn dur="1"/>
                                        <p:tgtEl>
                                          <p:spTgt spid="47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Best practices II -- configuring at home</a:t>
            </a:r>
            <a:endParaRPr/>
          </a:p>
        </p:txBody>
      </p:sp>
      <p:sp>
        <p:nvSpPr>
          <p:cNvPr id="480" name="Google Shape;480;p8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Upgrade to 3.2.6383+ -- fixes auto-load of profile not setting Start/End Pos</a:t>
            </a:r>
            <a:endParaRPr/>
          </a:p>
          <a:p>
            <a:pPr indent="-342900" lvl="0" marL="457200" rtl="0" algn="l">
              <a:spcBef>
                <a:spcPts val="0"/>
              </a:spcBef>
              <a:spcAft>
                <a:spcPts val="0"/>
              </a:spcAft>
              <a:buSzPts val="1800"/>
              <a:buChar char="●"/>
            </a:pPr>
            <a:r>
              <a:rPr lang="en"/>
              <a:t>Make calibrated profiles for </a:t>
            </a:r>
            <a:r>
              <a:rPr i="1" lang="en"/>
              <a:t>every</a:t>
            </a:r>
            <a:r>
              <a:rPr lang="en"/>
              <a:t> exposure etc. combo to be captured</a:t>
            </a:r>
            <a:endParaRPr/>
          </a:p>
          <a:p>
            <a:pPr indent="-317500" lvl="1" marL="914400" rtl="0" algn="l">
              <a:spcBef>
                <a:spcPts val="0"/>
              </a:spcBef>
              <a:spcAft>
                <a:spcPts val="0"/>
              </a:spcAft>
              <a:buSzPts val="1400"/>
              <a:buChar char="○"/>
            </a:pPr>
            <a:r>
              <a:rPr lang="en"/>
              <a:t>Affected by Exposure, Binning, Capture Area, Color Space, USB Traffic, Start Pos, End Pos</a:t>
            </a:r>
            <a:endParaRPr/>
          </a:p>
          <a:p>
            <a:pPr indent="-342900" lvl="0" marL="457200" rtl="0" algn="l">
              <a:spcBef>
                <a:spcPts val="0"/>
              </a:spcBef>
              <a:spcAft>
                <a:spcPts val="0"/>
              </a:spcAft>
              <a:buSzPts val="1800"/>
              <a:buChar char="●"/>
            </a:pPr>
            <a:r>
              <a:rPr lang="en"/>
              <a:t>When calibrating, first check for and skip possible third transition</a:t>
            </a:r>
            <a:endParaRPr/>
          </a:p>
          <a:p>
            <a:pPr indent="-317500" lvl="1" marL="914400" rtl="0" algn="l">
              <a:spcBef>
                <a:spcPts val="0"/>
              </a:spcBef>
              <a:spcAft>
                <a:spcPts val="0"/>
              </a:spcAft>
              <a:buSzPts val="1400"/>
              <a:buChar char="○"/>
            </a:pPr>
            <a:r>
              <a:rPr lang="en"/>
              <a:t>Set Start Pos 0: is LED </a:t>
            </a:r>
            <a:r>
              <a:rPr i="1" lang="en"/>
              <a:t>on</a:t>
            </a:r>
            <a:r>
              <a:rPr lang="en"/>
              <a:t>?  Then first look for third transition (using small steps -- 10K)</a:t>
            </a:r>
            <a:endParaRPr/>
          </a:p>
          <a:p>
            <a:pPr indent="-342900" lvl="0" marL="457200" rtl="0" algn="l">
              <a:spcBef>
                <a:spcPts val="0"/>
              </a:spcBef>
              <a:spcAft>
                <a:spcPts val="0"/>
              </a:spcAft>
              <a:buSzPts val="1800"/>
              <a:buChar char="●"/>
            </a:pPr>
            <a:r>
              <a:rPr lang="en"/>
              <a:t>Leave Start Pos below (~1K - 10K) calibrated value</a:t>
            </a:r>
            <a:endParaRPr/>
          </a:p>
          <a:p>
            <a:pPr indent="-317500" lvl="1" marL="914400" rtl="0" algn="l">
              <a:spcBef>
                <a:spcPts val="0"/>
              </a:spcBef>
              <a:spcAft>
                <a:spcPts val="0"/>
              </a:spcAft>
              <a:buSzPts val="1400"/>
              <a:buChar char="○"/>
            </a:pPr>
            <a:r>
              <a:rPr lang="en"/>
              <a:t>Helps avoid profile-load-may-light-LED bug; little accuracy effect (&lt; 0.2 ms)</a:t>
            </a:r>
            <a:endParaRPr/>
          </a:p>
          <a:p>
            <a:pPr indent="-342900" lvl="0" marL="457200" rtl="0" algn="l">
              <a:spcBef>
                <a:spcPts val="0"/>
              </a:spcBef>
              <a:spcAft>
                <a:spcPts val="0"/>
              </a:spcAft>
              <a:buSzPts val="1800"/>
              <a:buChar char="●"/>
            </a:pPr>
            <a:r>
              <a:rPr b="1" lang="en"/>
              <a:t>Leave End Pos below (~1K - 10K) calibrated value -- important</a:t>
            </a:r>
            <a:endParaRPr b="1"/>
          </a:p>
          <a:p>
            <a:pPr indent="-317500" lvl="1" marL="914400" rtl="0" algn="l">
              <a:spcBef>
                <a:spcPts val="0"/>
              </a:spcBef>
              <a:spcAft>
                <a:spcPts val="0"/>
              </a:spcAft>
              <a:buSzPts val="1400"/>
              <a:buChar char="○"/>
            </a:pPr>
            <a:r>
              <a:rPr lang="en"/>
              <a:t>Keeps away from End Pos cliff (BadCal / frozen timestamps)</a:t>
            </a:r>
            <a:r>
              <a:rPr lang="en"/>
              <a:t>, little accuracy effect (&lt; 0.2 ms)</a:t>
            </a:r>
            <a:endParaRPr/>
          </a:p>
          <a:p>
            <a:pPr indent="-317500" lvl="1" marL="914400" rtl="0" algn="l">
              <a:spcBef>
                <a:spcPts val="0"/>
              </a:spcBef>
              <a:spcAft>
                <a:spcPts val="0"/>
              </a:spcAft>
              <a:buSzPts val="1400"/>
              <a:buChar char="○"/>
            </a:pPr>
            <a:r>
              <a:rPr lang="en"/>
              <a:t>May help alert you in the field to profile-load-may-light-LED bug</a:t>
            </a:r>
            <a:endParaRPr/>
          </a:p>
          <a:p>
            <a:pPr indent="-342900" lvl="0" marL="457200" rtl="0" algn="l">
              <a:spcBef>
                <a:spcPts val="0"/>
              </a:spcBef>
              <a:spcAft>
                <a:spcPts val="0"/>
              </a:spcAft>
              <a:buSzPts val="1800"/>
              <a:buChar char="●"/>
            </a:pPr>
            <a:r>
              <a:rPr lang="en"/>
              <a:t>Ensure LED is </a:t>
            </a:r>
            <a:r>
              <a:rPr i="1" lang="en"/>
              <a:t>turned off</a:t>
            </a:r>
            <a:r>
              <a:rPr lang="en"/>
              <a:t>, and Gain is back to 300, before saving profile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xEl>
                                              <p:pRg end="0" st="0"/>
                                            </p:txEl>
                                          </p:spTgt>
                                        </p:tgtEl>
                                        <p:attrNameLst>
                                          <p:attrName>style.visibility</p:attrName>
                                        </p:attrNameLst>
                                      </p:cBhvr>
                                      <p:to>
                                        <p:strVal val="visible"/>
                                      </p:to>
                                    </p:set>
                                    <p:animEffect filter="fade" transition="in">
                                      <p:cBhvr>
                                        <p:cTn dur="1"/>
                                        <p:tgtEl>
                                          <p:spTgt spid="4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xEl>
                                              <p:pRg end="1" st="1"/>
                                            </p:txEl>
                                          </p:spTgt>
                                        </p:tgtEl>
                                        <p:attrNameLst>
                                          <p:attrName>style.visibility</p:attrName>
                                        </p:attrNameLst>
                                      </p:cBhvr>
                                      <p:to>
                                        <p:strVal val="visible"/>
                                      </p:to>
                                    </p:set>
                                    <p:animEffect filter="fade" transition="in">
                                      <p:cBhvr>
                                        <p:cTn dur="1"/>
                                        <p:tgtEl>
                                          <p:spTgt spid="4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xEl>
                                              <p:pRg end="2" st="2"/>
                                            </p:txEl>
                                          </p:spTgt>
                                        </p:tgtEl>
                                        <p:attrNameLst>
                                          <p:attrName>style.visibility</p:attrName>
                                        </p:attrNameLst>
                                      </p:cBhvr>
                                      <p:to>
                                        <p:strVal val="visible"/>
                                      </p:to>
                                    </p:set>
                                    <p:animEffect filter="fade" transition="in">
                                      <p:cBhvr>
                                        <p:cTn dur="1"/>
                                        <p:tgtEl>
                                          <p:spTgt spid="4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xEl>
                                              <p:pRg end="3" st="3"/>
                                            </p:txEl>
                                          </p:spTgt>
                                        </p:tgtEl>
                                        <p:attrNameLst>
                                          <p:attrName>style.visibility</p:attrName>
                                        </p:attrNameLst>
                                      </p:cBhvr>
                                      <p:to>
                                        <p:strVal val="visible"/>
                                      </p:to>
                                    </p:set>
                                    <p:animEffect filter="fade" transition="in">
                                      <p:cBhvr>
                                        <p:cTn dur="1"/>
                                        <p:tgtEl>
                                          <p:spTgt spid="4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xEl>
                                              <p:pRg end="4" st="4"/>
                                            </p:txEl>
                                          </p:spTgt>
                                        </p:tgtEl>
                                        <p:attrNameLst>
                                          <p:attrName>style.visibility</p:attrName>
                                        </p:attrNameLst>
                                      </p:cBhvr>
                                      <p:to>
                                        <p:strVal val="visible"/>
                                      </p:to>
                                    </p:set>
                                    <p:animEffect filter="fade" transition="in">
                                      <p:cBhvr>
                                        <p:cTn dur="1"/>
                                        <p:tgtEl>
                                          <p:spTgt spid="48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xEl>
                                              <p:pRg end="5" st="5"/>
                                            </p:txEl>
                                          </p:spTgt>
                                        </p:tgtEl>
                                        <p:attrNameLst>
                                          <p:attrName>style.visibility</p:attrName>
                                        </p:attrNameLst>
                                      </p:cBhvr>
                                      <p:to>
                                        <p:strVal val="visible"/>
                                      </p:to>
                                    </p:set>
                                    <p:animEffect filter="fade" transition="in">
                                      <p:cBhvr>
                                        <p:cTn dur="1"/>
                                        <p:tgtEl>
                                          <p:spTgt spid="48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xEl>
                                              <p:pRg end="6" st="6"/>
                                            </p:txEl>
                                          </p:spTgt>
                                        </p:tgtEl>
                                        <p:attrNameLst>
                                          <p:attrName>style.visibility</p:attrName>
                                        </p:attrNameLst>
                                      </p:cBhvr>
                                      <p:to>
                                        <p:strVal val="visible"/>
                                      </p:to>
                                    </p:set>
                                    <p:animEffect filter="fade" transition="in">
                                      <p:cBhvr>
                                        <p:cTn dur="1"/>
                                        <p:tgtEl>
                                          <p:spTgt spid="48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xEl>
                                              <p:pRg end="7" st="7"/>
                                            </p:txEl>
                                          </p:spTgt>
                                        </p:tgtEl>
                                        <p:attrNameLst>
                                          <p:attrName>style.visibility</p:attrName>
                                        </p:attrNameLst>
                                      </p:cBhvr>
                                      <p:to>
                                        <p:strVal val="visible"/>
                                      </p:to>
                                    </p:set>
                                    <p:animEffect filter="fade" transition="in">
                                      <p:cBhvr>
                                        <p:cTn dur="1"/>
                                        <p:tgtEl>
                                          <p:spTgt spid="48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xEl>
                                              <p:pRg end="8" st="8"/>
                                            </p:txEl>
                                          </p:spTgt>
                                        </p:tgtEl>
                                        <p:attrNameLst>
                                          <p:attrName>style.visibility</p:attrName>
                                        </p:attrNameLst>
                                      </p:cBhvr>
                                      <p:to>
                                        <p:strVal val="visible"/>
                                      </p:to>
                                    </p:set>
                                    <p:animEffect filter="fade" transition="in">
                                      <p:cBhvr>
                                        <p:cTn dur="1"/>
                                        <p:tgtEl>
                                          <p:spTgt spid="48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xEl>
                                              <p:pRg end="9" st="9"/>
                                            </p:txEl>
                                          </p:spTgt>
                                        </p:tgtEl>
                                        <p:attrNameLst>
                                          <p:attrName>style.visibility</p:attrName>
                                        </p:attrNameLst>
                                      </p:cBhvr>
                                      <p:to>
                                        <p:strVal val="visible"/>
                                      </p:to>
                                    </p:set>
                                    <p:animEffect filter="fade" transition="in">
                                      <p:cBhvr>
                                        <p:cTn dur="1"/>
                                        <p:tgtEl>
                                          <p:spTgt spid="48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xEl>
                                              <p:pRg end="10" st="10"/>
                                            </p:txEl>
                                          </p:spTgt>
                                        </p:tgtEl>
                                        <p:attrNameLst>
                                          <p:attrName>style.visibility</p:attrName>
                                        </p:attrNameLst>
                                      </p:cBhvr>
                                      <p:to>
                                        <p:strVal val="visible"/>
                                      </p:to>
                                    </p:set>
                                    <p:animEffect filter="fade" transition="in">
                                      <p:cBhvr>
                                        <p:cTn dur="1"/>
                                        <p:tgtEl>
                                          <p:spTgt spid="480">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Best practices III -- in the field</a:t>
            </a:r>
            <a:endParaRPr/>
          </a:p>
        </p:txBody>
      </p:sp>
      <p:sp>
        <p:nvSpPr>
          <p:cNvPr id="486" name="Google Shape;486;p8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Hit `Load’ [profile] after camera/SharpCap start, to ensure Start/End Pos set</a:t>
            </a:r>
            <a:endParaRPr/>
          </a:p>
          <a:p>
            <a:pPr indent="-317500" lvl="1" marL="914400" rtl="0" algn="l">
              <a:spcBef>
                <a:spcPts val="0"/>
              </a:spcBef>
              <a:spcAft>
                <a:spcPts val="0"/>
              </a:spcAft>
              <a:buSzPts val="1400"/>
              <a:buChar char="○"/>
            </a:pPr>
            <a:r>
              <a:rPr lang="en"/>
              <a:t>Works around bug prior to 3.2.6383: auto-load of profile does not set Start/End Pos</a:t>
            </a:r>
            <a:endParaRPr/>
          </a:p>
          <a:p>
            <a:pPr indent="-342900" lvl="0" marL="457200" rtl="0" algn="l">
              <a:spcBef>
                <a:spcPts val="0"/>
              </a:spcBef>
              <a:spcAft>
                <a:spcPts val="0"/>
              </a:spcAft>
              <a:buSzPts val="1800"/>
              <a:buChar char="●"/>
            </a:pPr>
            <a:r>
              <a:rPr lang="en"/>
              <a:t>Only capture from freshly-loaded calibrated profile (no settings changes after)</a:t>
            </a:r>
            <a:endParaRPr/>
          </a:p>
          <a:p>
            <a:pPr indent="-317500" lvl="1" marL="914400" rtl="0" algn="l">
              <a:spcBef>
                <a:spcPts val="0"/>
              </a:spcBef>
              <a:spcAft>
                <a:spcPts val="0"/>
              </a:spcAft>
              <a:buSzPts val="1400"/>
              <a:buChar char="○"/>
            </a:pPr>
            <a:r>
              <a:rPr lang="en"/>
              <a:t>Avoids auto-presets maybe causing BadCal / BadData / frozen timestamps</a:t>
            </a:r>
            <a:endParaRPr/>
          </a:p>
          <a:p>
            <a:pPr indent="-342900" lvl="0" marL="457200" rtl="0" algn="l">
              <a:spcBef>
                <a:spcPts val="0"/>
              </a:spcBef>
              <a:spcAft>
                <a:spcPts val="0"/>
              </a:spcAft>
              <a:buSzPts val="1800"/>
              <a:buChar char="●"/>
            </a:pPr>
            <a:r>
              <a:rPr lang="en"/>
              <a:t>Watch preview after profile loads for lit LED (profile-load-may-light-LED bug)</a:t>
            </a:r>
            <a:endParaRPr/>
          </a:p>
          <a:p>
            <a:pPr indent="-317500" lvl="1" marL="914400" rtl="0" algn="l">
              <a:spcBef>
                <a:spcPts val="0"/>
              </a:spcBef>
              <a:spcAft>
                <a:spcPts val="0"/>
              </a:spcAft>
              <a:buSzPts val="1400"/>
              <a:buChar char="○"/>
            </a:pPr>
            <a:r>
              <a:rPr lang="en"/>
              <a:t>If visible, must toggle GPS Calibration LED on then off to turn it off</a:t>
            </a:r>
            <a:endParaRPr/>
          </a:p>
          <a:p>
            <a:pPr indent="-342900" lvl="0" marL="457200" rtl="0" algn="l">
              <a:spcBef>
                <a:spcPts val="0"/>
              </a:spcBef>
              <a:spcAft>
                <a:spcPts val="0"/>
              </a:spcAft>
              <a:buSzPts val="1800"/>
              <a:buChar char="●"/>
            </a:pPr>
            <a:r>
              <a:rPr lang="en"/>
              <a:t>Watch for signs of bad calibration:</a:t>
            </a:r>
            <a:endParaRPr/>
          </a:p>
          <a:p>
            <a:pPr indent="-317500" lvl="1" marL="914400" rtl="0" algn="l">
              <a:spcBef>
                <a:spcPts val="0"/>
              </a:spcBef>
              <a:spcAft>
                <a:spcPts val="0"/>
              </a:spcAft>
              <a:buSzPts val="1400"/>
              <a:buChar char="○"/>
            </a:pPr>
            <a:r>
              <a:rPr lang="en"/>
              <a:t>BadCalibrationReduceEndPos of course</a:t>
            </a:r>
            <a:endParaRPr/>
          </a:p>
          <a:p>
            <a:pPr indent="-317500" lvl="1" marL="914400" rtl="0" algn="l">
              <a:spcBef>
                <a:spcPts val="0"/>
              </a:spcBef>
              <a:spcAft>
                <a:spcPts val="0"/>
              </a:spcAft>
              <a:buSzPts val="1400"/>
              <a:buChar char="○"/>
            </a:pPr>
            <a:r>
              <a:rPr lang="en"/>
              <a:t>BadData that doesn’t go away: always </a:t>
            </a:r>
            <a:r>
              <a:rPr i="1" lang="en"/>
              <a:t>manually</a:t>
            </a:r>
            <a:r>
              <a:rPr lang="en"/>
              <a:t> load a </a:t>
            </a:r>
            <a:r>
              <a:rPr i="1" lang="en"/>
              <a:t>calibrated</a:t>
            </a:r>
            <a:r>
              <a:rPr lang="en"/>
              <a:t> profile</a:t>
            </a:r>
            <a:endParaRPr/>
          </a:p>
          <a:p>
            <a:pPr indent="-317500" lvl="1" marL="914400" rtl="0" algn="l">
              <a:spcBef>
                <a:spcPts val="0"/>
              </a:spcBef>
              <a:spcAft>
                <a:spcPts val="0"/>
              </a:spcAft>
              <a:buSzPts val="1400"/>
              <a:buChar char="○"/>
            </a:pPr>
            <a:r>
              <a:rPr lang="en"/>
              <a:t>Frozen GPS timestamps that don’t update (might not get error Status in older versions)</a:t>
            </a:r>
            <a:endParaRPr/>
          </a:p>
          <a:p>
            <a:pPr indent="-317500" lvl="1" marL="914400" rtl="0" algn="l">
              <a:spcBef>
                <a:spcPts val="0"/>
              </a:spcBef>
              <a:spcAft>
                <a:spcPts val="0"/>
              </a:spcAft>
              <a:buSzPts val="1400"/>
              <a:buChar char="○"/>
            </a:pPr>
            <a:r>
              <a:rPr lang="en"/>
              <a:t>GPS-reported exposure different than GUI-set exposure (will not get an error Status)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0" st="0"/>
                                            </p:txEl>
                                          </p:spTgt>
                                        </p:tgtEl>
                                        <p:attrNameLst>
                                          <p:attrName>style.visibility</p:attrName>
                                        </p:attrNameLst>
                                      </p:cBhvr>
                                      <p:to>
                                        <p:strVal val="visible"/>
                                      </p:to>
                                    </p:set>
                                    <p:animEffect filter="fade" transition="in">
                                      <p:cBhvr>
                                        <p:cTn dur="1"/>
                                        <p:tgtEl>
                                          <p:spTgt spid="4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1" st="1"/>
                                            </p:txEl>
                                          </p:spTgt>
                                        </p:tgtEl>
                                        <p:attrNameLst>
                                          <p:attrName>style.visibility</p:attrName>
                                        </p:attrNameLst>
                                      </p:cBhvr>
                                      <p:to>
                                        <p:strVal val="visible"/>
                                      </p:to>
                                    </p:set>
                                    <p:animEffect filter="fade" transition="in">
                                      <p:cBhvr>
                                        <p:cTn dur="1"/>
                                        <p:tgtEl>
                                          <p:spTgt spid="4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2" st="2"/>
                                            </p:txEl>
                                          </p:spTgt>
                                        </p:tgtEl>
                                        <p:attrNameLst>
                                          <p:attrName>style.visibility</p:attrName>
                                        </p:attrNameLst>
                                      </p:cBhvr>
                                      <p:to>
                                        <p:strVal val="visible"/>
                                      </p:to>
                                    </p:set>
                                    <p:animEffect filter="fade" transition="in">
                                      <p:cBhvr>
                                        <p:cTn dur="1"/>
                                        <p:tgtEl>
                                          <p:spTgt spid="4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3" st="3"/>
                                            </p:txEl>
                                          </p:spTgt>
                                        </p:tgtEl>
                                        <p:attrNameLst>
                                          <p:attrName>style.visibility</p:attrName>
                                        </p:attrNameLst>
                                      </p:cBhvr>
                                      <p:to>
                                        <p:strVal val="visible"/>
                                      </p:to>
                                    </p:set>
                                    <p:animEffect filter="fade" transition="in">
                                      <p:cBhvr>
                                        <p:cTn dur="1"/>
                                        <p:tgtEl>
                                          <p:spTgt spid="4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4" st="4"/>
                                            </p:txEl>
                                          </p:spTgt>
                                        </p:tgtEl>
                                        <p:attrNameLst>
                                          <p:attrName>style.visibility</p:attrName>
                                        </p:attrNameLst>
                                      </p:cBhvr>
                                      <p:to>
                                        <p:strVal val="visible"/>
                                      </p:to>
                                    </p:set>
                                    <p:animEffect filter="fade" transition="in">
                                      <p:cBhvr>
                                        <p:cTn dur="1"/>
                                        <p:tgtEl>
                                          <p:spTgt spid="4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5" st="5"/>
                                            </p:txEl>
                                          </p:spTgt>
                                        </p:tgtEl>
                                        <p:attrNameLst>
                                          <p:attrName>style.visibility</p:attrName>
                                        </p:attrNameLst>
                                      </p:cBhvr>
                                      <p:to>
                                        <p:strVal val="visible"/>
                                      </p:to>
                                    </p:set>
                                    <p:animEffect filter="fade" transition="in">
                                      <p:cBhvr>
                                        <p:cTn dur="1"/>
                                        <p:tgtEl>
                                          <p:spTgt spid="48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6" st="6"/>
                                            </p:txEl>
                                          </p:spTgt>
                                        </p:tgtEl>
                                        <p:attrNameLst>
                                          <p:attrName>style.visibility</p:attrName>
                                        </p:attrNameLst>
                                      </p:cBhvr>
                                      <p:to>
                                        <p:strVal val="visible"/>
                                      </p:to>
                                    </p:set>
                                    <p:animEffect filter="fade" transition="in">
                                      <p:cBhvr>
                                        <p:cTn dur="1"/>
                                        <p:tgtEl>
                                          <p:spTgt spid="48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7" st="7"/>
                                            </p:txEl>
                                          </p:spTgt>
                                        </p:tgtEl>
                                        <p:attrNameLst>
                                          <p:attrName>style.visibility</p:attrName>
                                        </p:attrNameLst>
                                      </p:cBhvr>
                                      <p:to>
                                        <p:strVal val="visible"/>
                                      </p:to>
                                    </p:set>
                                    <p:animEffect filter="fade" transition="in">
                                      <p:cBhvr>
                                        <p:cTn dur="1"/>
                                        <p:tgtEl>
                                          <p:spTgt spid="48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8" st="8"/>
                                            </p:txEl>
                                          </p:spTgt>
                                        </p:tgtEl>
                                        <p:attrNameLst>
                                          <p:attrName>style.visibility</p:attrName>
                                        </p:attrNameLst>
                                      </p:cBhvr>
                                      <p:to>
                                        <p:strVal val="visible"/>
                                      </p:to>
                                    </p:set>
                                    <p:animEffect filter="fade" transition="in">
                                      <p:cBhvr>
                                        <p:cTn dur="1"/>
                                        <p:tgtEl>
                                          <p:spTgt spid="48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9" st="9"/>
                                            </p:txEl>
                                          </p:spTgt>
                                        </p:tgtEl>
                                        <p:attrNameLst>
                                          <p:attrName>style.visibility</p:attrName>
                                        </p:attrNameLst>
                                      </p:cBhvr>
                                      <p:to>
                                        <p:strVal val="visible"/>
                                      </p:to>
                                    </p:set>
                                    <p:animEffect filter="fade" transition="in">
                                      <p:cBhvr>
                                        <p:cTn dur="1"/>
                                        <p:tgtEl>
                                          <p:spTgt spid="48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10" st="10"/>
                                            </p:txEl>
                                          </p:spTgt>
                                        </p:tgtEl>
                                        <p:attrNameLst>
                                          <p:attrName>style.visibility</p:attrName>
                                        </p:attrNameLst>
                                      </p:cBhvr>
                                      <p:to>
                                        <p:strVal val="visible"/>
                                      </p:to>
                                    </p:set>
                                    <p:animEffect filter="fade" transition="in">
                                      <p:cBhvr>
                                        <p:cTn dur="1"/>
                                        <p:tgtEl>
                                          <p:spTgt spid="486">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8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work</a:t>
            </a:r>
            <a:endParaRPr/>
          </a:p>
        </p:txBody>
      </p:sp>
      <p:sp>
        <p:nvSpPr>
          <p:cNvPr id="492" name="Google Shape;492;p8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Further accuracy checks</a:t>
            </a:r>
            <a:endParaRPr/>
          </a:p>
          <a:p>
            <a:pPr indent="-317500" lvl="1" marL="914400" rtl="0" algn="l">
              <a:spcBef>
                <a:spcPts val="0"/>
              </a:spcBef>
              <a:spcAft>
                <a:spcPts val="0"/>
              </a:spcAft>
              <a:buSzPts val="1400"/>
              <a:buChar char="○"/>
            </a:pPr>
            <a:r>
              <a:rPr lang="en"/>
              <a:t>SharpCap + QHY174 has been SEXTA’d by Marc Buie, Christian Weber, others</a:t>
            </a:r>
            <a:endParaRPr/>
          </a:p>
          <a:p>
            <a:pPr indent="-317500" lvl="1" marL="914400" rtl="0" algn="l">
              <a:spcBef>
                <a:spcPts val="0"/>
              </a:spcBef>
              <a:spcAft>
                <a:spcPts val="0"/>
              </a:spcAft>
              <a:buSzPts val="1400"/>
              <a:buChar char="○"/>
            </a:pPr>
            <a:r>
              <a:rPr lang="en"/>
              <a:t>But what SharpCap version was that?</a:t>
            </a:r>
            <a:endParaRPr/>
          </a:p>
          <a:p>
            <a:pPr indent="-317500" lvl="1" marL="914400" rtl="0" algn="l">
              <a:spcBef>
                <a:spcPts val="0"/>
              </a:spcBef>
              <a:spcAft>
                <a:spcPts val="0"/>
              </a:spcAft>
              <a:buSzPts val="1400"/>
              <a:buChar char="○"/>
            </a:pPr>
            <a:r>
              <a:rPr lang="en"/>
              <a:t>Explore further: plot Start, End Pos vs accuracy.  How far off is still good? (~10K = 0.13ms?)</a:t>
            </a:r>
            <a:endParaRPr/>
          </a:p>
          <a:p>
            <a:pPr indent="-317500" lvl="1" marL="914400" rtl="0" algn="l">
              <a:spcBef>
                <a:spcPts val="0"/>
              </a:spcBef>
              <a:spcAft>
                <a:spcPts val="0"/>
              </a:spcAft>
              <a:buSzPts val="1400"/>
              <a:buChar char="○"/>
            </a:pPr>
            <a:r>
              <a:rPr lang="en"/>
              <a:t>Does accuracy change with SharpCap/QHY versions?</a:t>
            </a:r>
            <a:endParaRPr/>
          </a:p>
          <a:p>
            <a:pPr indent="-317500" lvl="1" marL="914400" rtl="0" algn="l">
              <a:spcBef>
                <a:spcPts val="0"/>
              </a:spcBef>
              <a:spcAft>
                <a:spcPts val="0"/>
              </a:spcAft>
              <a:buSzPts val="1400"/>
              <a:buChar char="○"/>
            </a:pPr>
            <a:r>
              <a:rPr lang="en"/>
              <a:t>How accurate is GPS-reported Exposure when deviating from GUI-set?  Short exposures?</a:t>
            </a:r>
            <a:endParaRPr/>
          </a:p>
          <a:p>
            <a:pPr indent="-342900" lvl="0" marL="457200" rtl="0" algn="l">
              <a:spcBef>
                <a:spcPts val="0"/>
              </a:spcBef>
              <a:spcAft>
                <a:spcPts val="0"/>
              </a:spcAft>
              <a:buSzPts val="1800"/>
              <a:buChar char="●"/>
            </a:pPr>
            <a:r>
              <a:rPr lang="en"/>
              <a:t>Bug fix/workaround wish list</a:t>
            </a:r>
            <a:endParaRPr/>
          </a:p>
          <a:p>
            <a:pPr indent="-317500" lvl="1" marL="914400" rtl="0" algn="l">
              <a:spcBef>
                <a:spcPts val="0"/>
              </a:spcBef>
              <a:spcAft>
                <a:spcPts val="0"/>
              </a:spcAft>
              <a:buSzPts val="1400"/>
              <a:buChar char="○"/>
            </a:pPr>
            <a:r>
              <a:rPr lang="en"/>
              <a:t>Ability to adjust Start/End auto-preset formula: could stay accurate </a:t>
            </a:r>
            <a:r>
              <a:rPr i="1" lang="en"/>
              <a:t>and</a:t>
            </a:r>
            <a:r>
              <a:rPr lang="en"/>
              <a:t> avoid End Pos cliff</a:t>
            </a:r>
            <a:endParaRPr/>
          </a:p>
          <a:p>
            <a:pPr indent="-317500" lvl="1" marL="914400" rtl="0" algn="l">
              <a:spcBef>
                <a:spcPts val="0"/>
              </a:spcBef>
              <a:spcAft>
                <a:spcPts val="0"/>
              </a:spcAft>
              <a:buSzPts val="1400"/>
              <a:buChar char="○"/>
            </a:pPr>
            <a:r>
              <a:rPr lang="en"/>
              <a:t>Auto-tune End Pos?</a:t>
            </a:r>
            <a:endParaRPr/>
          </a:p>
          <a:p>
            <a:pPr indent="-317500" lvl="1" marL="914400" rtl="0" algn="l">
              <a:spcBef>
                <a:spcPts val="0"/>
              </a:spcBef>
              <a:spcAft>
                <a:spcPts val="0"/>
              </a:spcAft>
              <a:buSzPts val="1400"/>
              <a:buChar char="○"/>
            </a:pPr>
            <a:r>
              <a:rPr i="1" lang="en"/>
              <a:t>Always</a:t>
            </a:r>
            <a:r>
              <a:rPr lang="en"/>
              <a:t> report frozen timestamps as BadCal, even when stale: i.e. override BadData</a:t>
            </a:r>
            <a:endParaRPr/>
          </a:p>
          <a:p>
            <a:pPr indent="-317500" lvl="1" marL="914400" rtl="0" algn="l">
              <a:spcBef>
                <a:spcPts val="0"/>
              </a:spcBef>
              <a:spcAft>
                <a:spcPts val="0"/>
              </a:spcAft>
              <a:buSzPts val="1400"/>
              <a:buChar char="○"/>
            </a:pPr>
            <a:r>
              <a:rPr lang="en"/>
              <a:t>Report GPS exposure significantly deviating from GUI-set exposure?</a:t>
            </a:r>
            <a:endParaRPr/>
          </a:p>
          <a:p>
            <a:pPr indent="-317500" lvl="1" marL="914400" rtl="0" algn="l">
              <a:spcBef>
                <a:spcPts val="0"/>
              </a:spcBef>
              <a:spcAft>
                <a:spcPts val="0"/>
              </a:spcAft>
              <a:buSzPts val="1400"/>
              <a:buChar char="○"/>
            </a:pPr>
            <a:r>
              <a:rPr lang="en"/>
              <a:t>Fix for profile-load-may-light-LED bug?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0" st="0"/>
                                            </p:txEl>
                                          </p:spTgt>
                                        </p:tgtEl>
                                        <p:attrNameLst>
                                          <p:attrName>style.visibility</p:attrName>
                                        </p:attrNameLst>
                                      </p:cBhvr>
                                      <p:to>
                                        <p:strVal val="visible"/>
                                      </p:to>
                                    </p:set>
                                    <p:animEffect filter="fade" transition="in">
                                      <p:cBhvr>
                                        <p:cTn dur="1"/>
                                        <p:tgtEl>
                                          <p:spTgt spid="4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1" st="1"/>
                                            </p:txEl>
                                          </p:spTgt>
                                        </p:tgtEl>
                                        <p:attrNameLst>
                                          <p:attrName>style.visibility</p:attrName>
                                        </p:attrNameLst>
                                      </p:cBhvr>
                                      <p:to>
                                        <p:strVal val="visible"/>
                                      </p:to>
                                    </p:set>
                                    <p:animEffect filter="fade" transition="in">
                                      <p:cBhvr>
                                        <p:cTn dur="1"/>
                                        <p:tgtEl>
                                          <p:spTgt spid="4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2" st="2"/>
                                            </p:txEl>
                                          </p:spTgt>
                                        </p:tgtEl>
                                        <p:attrNameLst>
                                          <p:attrName>style.visibility</p:attrName>
                                        </p:attrNameLst>
                                      </p:cBhvr>
                                      <p:to>
                                        <p:strVal val="visible"/>
                                      </p:to>
                                    </p:set>
                                    <p:animEffect filter="fade" transition="in">
                                      <p:cBhvr>
                                        <p:cTn dur="1"/>
                                        <p:tgtEl>
                                          <p:spTgt spid="4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3" st="3"/>
                                            </p:txEl>
                                          </p:spTgt>
                                        </p:tgtEl>
                                        <p:attrNameLst>
                                          <p:attrName>style.visibility</p:attrName>
                                        </p:attrNameLst>
                                      </p:cBhvr>
                                      <p:to>
                                        <p:strVal val="visible"/>
                                      </p:to>
                                    </p:set>
                                    <p:animEffect filter="fade" transition="in">
                                      <p:cBhvr>
                                        <p:cTn dur="1"/>
                                        <p:tgtEl>
                                          <p:spTgt spid="4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4" st="4"/>
                                            </p:txEl>
                                          </p:spTgt>
                                        </p:tgtEl>
                                        <p:attrNameLst>
                                          <p:attrName>style.visibility</p:attrName>
                                        </p:attrNameLst>
                                      </p:cBhvr>
                                      <p:to>
                                        <p:strVal val="visible"/>
                                      </p:to>
                                    </p:set>
                                    <p:animEffect filter="fade" transition="in">
                                      <p:cBhvr>
                                        <p:cTn dur="1"/>
                                        <p:tgtEl>
                                          <p:spTgt spid="49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5" st="5"/>
                                            </p:txEl>
                                          </p:spTgt>
                                        </p:tgtEl>
                                        <p:attrNameLst>
                                          <p:attrName>style.visibility</p:attrName>
                                        </p:attrNameLst>
                                      </p:cBhvr>
                                      <p:to>
                                        <p:strVal val="visible"/>
                                      </p:to>
                                    </p:set>
                                    <p:animEffect filter="fade" transition="in">
                                      <p:cBhvr>
                                        <p:cTn dur="1"/>
                                        <p:tgtEl>
                                          <p:spTgt spid="49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6" st="6"/>
                                            </p:txEl>
                                          </p:spTgt>
                                        </p:tgtEl>
                                        <p:attrNameLst>
                                          <p:attrName>style.visibility</p:attrName>
                                        </p:attrNameLst>
                                      </p:cBhvr>
                                      <p:to>
                                        <p:strVal val="visible"/>
                                      </p:to>
                                    </p:set>
                                    <p:animEffect filter="fade" transition="in">
                                      <p:cBhvr>
                                        <p:cTn dur="1"/>
                                        <p:tgtEl>
                                          <p:spTgt spid="49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7" st="7"/>
                                            </p:txEl>
                                          </p:spTgt>
                                        </p:tgtEl>
                                        <p:attrNameLst>
                                          <p:attrName>style.visibility</p:attrName>
                                        </p:attrNameLst>
                                      </p:cBhvr>
                                      <p:to>
                                        <p:strVal val="visible"/>
                                      </p:to>
                                    </p:set>
                                    <p:animEffect filter="fade" transition="in">
                                      <p:cBhvr>
                                        <p:cTn dur="1"/>
                                        <p:tgtEl>
                                          <p:spTgt spid="49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8" st="8"/>
                                            </p:txEl>
                                          </p:spTgt>
                                        </p:tgtEl>
                                        <p:attrNameLst>
                                          <p:attrName>style.visibility</p:attrName>
                                        </p:attrNameLst>
                                      </p:cBhvr>
                                      <p:to>
                                        <p:strVal val="visible"/>
                                      </p:to>
                                    </p:set>
                                    <p:animEffect filter="fade" transition="in">
                                      <p:cBhvr>
                                        <p:cTn dur="1"/>
                                        <p:tgtEl>
                                          <p:spTgt spid="49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9" st="9"/>
                                            </p:txEl>
                                          </p:spTgt>
                                        </p:tgtEl>
                                        <p:attrNameLst>
                                          <p:attrName>style.visibility</p:attrName>
                                        </p:attrNameLst>
                                      </p:cBhvr>
                                      <p:to>
                                        <p:strVal val="visible"/>
                                      </p:to>
                                    </p:set>
                                    <p:animEffect filter="fade" transition="in">
                                      <p:cBhvr>
                                        <p:cTn dur="1"/>
                                        <p:tgtEl>
                                          <p:spTgt spid="49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10" st="10"/>
                                            </p:txEl>
                                          </p:spTgt>
                                        </p:tgtEl>
                                        <p:attrNameLst>
                                          <p:attrName>style.visibility</p:attrName>
                                        </p:attrNameLst>
                                      </p:cBhvr>
                                      <p:to>
                                        <p:strVal val="visible"/>
                                      </p:to>
                                    </p:set>
                                    <p:animEffect filter="fade" transition="in">
                                      <p:cBhvr>
                                        <p:cTn dur="1"/>
                                        <p:tgtEl>
                                          <p:spTgt spid="49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11" st="11"/>
                                            </p:txEl>
                                          </p:spTgt>
                                        </p:tgtEl>
                                        <p:attrNameLst>
                                          <p:attrName>style.visibility</p:attrName>
                                        </p:attrNameLst>
                                      </p:cBhvr>
                                      <p:to>
                                        <p:strVal val="visible"/>
                                      </p:to>
                                    </p:set>
                                    <p:animEffect filter="fade" transition="in">
                                      <p:cBhvr>
                                        <p:cTn dur="1"/>
                                        <p:tgtEl>
                                          <p:spTgt spid="492">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8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 Resources</a:t>
            </a:r>
            <a:endParaRPr/>
          </a:p>
        </p:txBody>
      </p:sp>
      <p:sp>
        <p:nvSpPr>
          <p:cNvPr id="498" name="Google Shape;498;p8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SharpCap forums at </a:t>
            </a:r>
            <a:r>
              <a:rPr lang="en" u="sng">
                <a:solidFill>
                  <a:schemeClr val="hlink"/>
                </a:solidFill>
                <a:hlinkClick r:id="rId3"/>
              </a:rPr>
              <a:t>forums.sharpcap.co.uk</a:t>
            </a:r>
            <a:r>
              <a:rPr lang="en"/>
              <a:t>, especially:</a:t>
            </a:r>
            <a:endParaRPr/>
          </a:p>
          <a:p>
            <a:pPr indent="-317500" lvl="1" marL="914400" rtl="0" algn="l">
              <a:spcBef>
                <a:spcPts val="0"/>
              </a:spcBef>
              <a:spcAft>
                <a:spcPts val="0"/>
              </a:spcAft>
              <a:buSzPts val="1400"/>
              <a:buChar char="○"/>
            </a:pPr>
            <a:r>
              <a:rPr lang="en" u="sng">
                <a:solidFill>
                  <a:schemeClr val="hlink"/>
                </a:solidFill>
                <a:hlinkClick r:id="rId4"/>
              </a:rPr>
              <a:t>QHY 174 GPS Calibration LED issue // USB Traffic weirdness</a:t>
            </a:r>
            <a:r>
              <a:rPr lang="en"/>
              <a:t> thread</a:t>
            </a:r>
            <a:endParaRPr/>
          </a:p>
          <a:p>
            <a:pPr indent="-342900" lvl="0" marL="457200" rtl="0" algn="l">
              <a:spcBef>
                <a:spcPts val="0"/>
              </a:spcBef>
              <a:spcAft>
                <a:spcPts val="0"/>
              </a:spcAft>
              <a:buSzPts val="1800"/>
              <a:buChar char="●"/>
            </a:pPr>
            <a:r>
              <a:rPr lang="en"/>
              <a:t>Dr. Christian Weber’s IOTA-ES Berlin workshop notes on the QHY174:</a:t>
            </a:r>
            <a:endParaRPr/>
          </a:p>
          <a:p>
            <a:pPr indent="-317500" lvl="1" marL="914400" rtl="0" algn="l">
              <a:spcBef>
                <a:spcPts val="0"/>
              </a:spcBef>
              <a:spcAft>
                <a:spcPts val="0"/>
              </a:spcAft>
              <a:buSzPts val="1400"/>
              <a:buChar char="○"/>
            </a:pPr>
            <a:r>
              <a:rPr lang="en" u="sng">
                <a:solidFill>
                  <a:schemeClr val="hlink"/>
                </a:solidFill>
                <a:hlinkClick r:id="rId5"/>
              </a:rPr>
              <a:t>https://www.iota-es.de/qhy174gps_workshop.html</a:t>
            </a:r>
            <a:r>
              <a:rPr lang="en"/>
              <a:t>, especially part 2</a:t>
            </a:r>
            <a:endParaRPr/>
          </a:p>
          <a:p>
            <a:pPr indent="-342900" lvl="0" marL="457200" rtl="0" algn="l">
              <a:spcBef>
                <a:spcPts val="0"/>
              </a:spcBef>
              <a:spcAft>
                <a:spcPts val="0"/>
              </a:spcAft>
              <a:buSzPts val="1800"/>
              <a:buChar char="●"/>
            </a:pPr>
            <a:r>
              <a:rPr lang="en" u="sng">
                <a:solidFill>
                  <a:schemeClr val="hlink"/>
                </a:solidFill>
                <a:hlinkClick r:id="rId6"/>
              </a:rPr>
              <a:t>QHY docs on calibration</a:t>
            </a:r>
            <a:endParaRPr/>
          </a:p>
          <a:p>
            <a:pPr indent="-342900" lvl="0" marL="457200" rtl="0" algn="l">
              <a:spcBef>
                <a:spcPts val="0"/>
              </a:spcBef>
              <a:spcAft>
                <a:spcPts val="0"/>
              </a:spcAft>
              <a:buSzPts val="1800"/>
              <a:buChar char="●"/>
            </a:pPr>
            <a:r>
              <a:rPr lang="en"/>
              <a:t>Notes from Joan Dunham, Roxanne Kamin, John Moore, and others - thanks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xEl>
                                              <p:pRg end="0" st="0"/>
                                            </p:txEl>
                                          </p:spTgt>
                                        </p:tgtEl>
                                        <p:attrNameLst>
                                          <p:attrName>style.visibility</p:attrName>
                                        </p:attrNameLst>
                                      </p:cBhvr>
                                      <p:to>
                                        <p:strVal val="visible"/>
                                      </p:to>
                                    </p:set>
                                    <p:animEffect filter="fade" transition="in">
                                      <p:cBhvr>
                                        <p:cTn dur="1"/>
                                        <p:tgtEl>
                                          <p:spTgt spid="4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xEl>
                                              <p:pRg end="1" st="1"/>
                                            </p:txEl>
                                          </p:spTgt>
                                        </p:tgtEl>
                                        <p:attrNameLst>
                                          <p:attrName>style.visibility</p:attrName>
                                        </p:attrNameLst>
                                      </p:cBhvr>
                                      <p:to>
                                        <p:strVal val="visible"/>
                                      </p:to>
                                    </p:set>
                                    <p:animEffect filter="fade" transition="in">
                                      <p:cBhvr>
                                        <p:cTn dur="1"/>
                                        <p:tgtEl>
                                          <p:spTgt spid="4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xEl>
                                              <p:pRg end="2" st="2"/>
                                            </p:txEl>
                                          </p:spTgt>
                                        </p:tgtEl>
                                        <p:attrNameLst>
                                          <p:attrName>style.visibility</p:attrName>
                                        </p:attrNameLst>
                                      </p:cBhvr>
                                      <p:to>
                                        <p:strVal val="visible"/>
                                      </p:to>
                                    </p:set>
                                    <p:animEffect filter="fade" transition="in">
                                      <p:cBhvr>
                                        <p:cTn dur="1"/>
                                        <p:tgtEl>
                                          <p:spTgt spid="4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xEl>
                                              <p:pRg end="3" st="3"/>
                                            </p:txEl>
                                          </p:spTgt>
                                        </p:tgtEl>
                                        <p:attrNameLst>
                                          <p:attrName>style.visibility</p:attrName>
                                        </p:attrNameLst>
                                      </p:cBhvr>
                                      <p:to>
                                        <p:strVal val="visible"/>
                                      </p:to>
                                    </p:set>
                                    <p:animEffect filter="fade" transition="in">
                                      <p:cBhvr>
                                        <p:cTn dur="1"/>
                                        <p:tgtEl>
                                          <p:spTgt spid="4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xEl>
                                              <p:pRg end="4" st="4"/>
                                            </p:txEl>
                                          </p:spTgt>
                                        </p:tgtEl>
                                        <p:attrNameLst>
                                          <p:attrName>style.visibility</p:attrName>
                                        </p:attrNameLst>
                                      </p:cBhvr>
                                      <p:to>
                                        <p:strVal val="visible"/>
                                      </p:to>
                                    </p:set>
                                    <p:animEffect filter="fade" transition="in">
                                      <p:cBhvr>
                                        <p:cTn dur="1"/>
                                        <p:tgtEl>
                                          <p:spTgt spid="4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xEl>
                                              <p:pRg end="5" st="5"/>
                                            </p:txEl>
                                          </p:spTgt>
                                        </p:tgtEl>
                                        <p:attrNameLst>
                                          <p:attrName>style.visibility</p:attrName>
                                        </p:attrNameLst>
                                      </p:cBhvr>
                                      <p:to>
                                        <p:strVal val="visible"/>
                                      </p:to>
                                    </p:set>
                                    <p:animEffect filter="fade" transition="in">
                                      <p:cBhvr>
                                        <p:cTn dur="1"/>
                                        <p:tgtEl>
                                          <p:spTgt spid="49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2"/>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4" name="Google Shape;104;p22"/>
          <p:cNvPicPr preferRelativeResize="0"/>
          <p:nvPr/>
        </p:nvPicPr>
        <p:blipFill>
          <a:blip r:embed="rId3">
            <a:alphaModFix/>
          </a:blip>
          <a:stretch>
            <a:fillRect/>
          </a:stretch>
        </p:blipFill>
        <p:spPr>
          <a:xfrm>
            <a:off x="430863" y="242363"/>
            <a:ext cx="8282266" cy="46587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3"/>
          <p:cNvSpPr txBox="1"/>
          <p:nvPr>
            <p:ph idx="1" type="body"/>
          </p:nvPr>
        </p:nvSpPr>
        <p:spPr>
          <a:xfrm>
            <a:off x="860350" y="4963575"/>
            <a:ext cx="5450100" cy="1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 name="Google Shape;110;p23"/>
          <p:cNvPicPr preferRelativeResize="0"/>
          <p:nvPr/>
        </p:nvPicPr>
        <p:blipFill>
          <a:blip r:embed="rId3">
            <a:alphaModFix/>
          </a:blip>
          <a:stretch>
            <a:fillRect/>
          </a:stretch>
        </p:blipFill>
        <p:spPr>
          <a:xfrm>
            <a:off x="430863" y="242363"/>
            <a:ext cx="8282266" cy="46587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